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9" d="100"/>
          <a:sy n="19" d="100"/>
        </p:scale>
        <p:origin x="8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1" y="459575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Care for Chronic and Vulnerable Patients in Crisis and Natural Disasters: A Review Article</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1072</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6739272"/>
            <a:ext cx="36140574" cy="2979277"/>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neda</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Jalili (1),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Hadi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Haghgoo</a:t>
            </a:r>
            <a:endPar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Master's student, Department of Health Services Management, Faculty of Medical Management and Informatics, Shiraz University of Medical Sciences, Shiraz, Iran </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marL="514350" indent="-514350" algn="ctr">
              <a:buFont typeface="Arial" pitchFamily="34" charset="0"/>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Associate Student, Prehospital Emergency Medicine Department, School of Nursing and Midwifery, Bandar Abbas University of Medical Sciences, Bandar Abbas, Iran</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276962" y="1620555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696250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7" y="11245386"/>
            <a:ext cx="10422943" cy="5016758"/>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Crises and natural disasters can disrupt public health and overwhelm community response capacities. Vulnerable groups, including women, children, older adults, people with disabilities, and patients with chronic diseases, face increased risks due to their specific healthcare needs. Ensuring access to essential medications, medical treatment, psychological support, and emergency services is crucial during disasters. This review aims to examine the key dimensions of care for chronic and vulnerable patients during crises and natural disasters.</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5" y="11410018"/>
            <a:ext cx="10048910" cy="5509200"/>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Caring for chronic and vulnerable patients during crises requires a comprehensive, coordinated, and equitable approach. Effective disaster preparedness, specialized care protocols, adequate medication supplies, safe patient evacuation, and coordination among healthcare organizations are essential to reducing preventable deaths and complications. Developing tailored strategies for different vulnerable groups and providing pre-disaster training can strengthen healthcare system resilience and improve patient outcomes during natural disasters and emergencies.</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0835600" y="18261157"/>
            <a:ext cx="12298075" cy="4431983"/>
          </a:xfrm>
          <a:prstGeom prst="rect">
            <a:avLst/>
          </a:prstGeom>
        </p:spPr>
        <p:txBody>
          <a:bodyPr wrap="square" lIns="0" tIns="0" rIns="0" bIns="0" rtlCol="0" anchor="t">
            <a:spAutoFit/>
          </a:bodyPr>
          <a:lstStyle/>
          <a:p>
            <a:pPr algn="l"/>
            <a:r>
              <a:rPr lang="en-US" sz="3200" dirty="0">
                <a:solidFill>
                  <a:srgbClr val="000001"/>
                </a:solidFill>
                <a:latin typeface="Times New Roman"/>
                <a:ea typeface="Times New Roman"/>
                <a:cs typeface="Times New Roman"/>
                <a:sym typeface="Times New Roman"/>
              </a:rPr>
              <a:t>1. </a:t>
            </a:r>
            <a:r>
              <a:rPr lang="en-US" sz="3200" dirty="0" err="1">
                <a:solidFill>
                  <a:srgbClr val="000001"/>
                </a:solidFill>
                <a:latin typeface="Times New Roman"/>
                <a:ea typeface="Times New Roman"/>
                <a:cs typeface="Times New Roman"/>
                <a:sym typeface="Times New Roman"/>
              </a:rPr>
              <a:t>Roqiyah</a:t>
            </a:r>
            <a:r>
              <a:rPr lang="en-US" sz="3200" dirty="0">
                <a:solidFill>
                  <a:srgbClr val="000001"/>
                </a:solidFill>
                <a:latin typeface="Times New Roman"/>
                <a:ea typeface="Times New Roman"/>
                <a:cs typeface="Times New Roman"/>
                <a:sym typeface="Times New Roman"/>
              </a:rPr>
              <a:t> S, </a:t>
            </a:r>
            <a:r>
              <a:rPr lang="en-US" sz="3200" dirty="0" err="1">
                <a:solidFill>
                  <a:srgbClr val="000001"/>
                </a:solidFill>
                <a:latin typeface="Times New Roman"/>
                <a:ea typeface="Times New Roman"/>
                <a:cs typeface="Times New Roman"/>
                <a:sym typeface="Times New Roman"/>
              </a:rPr>
              <a:t>Fahimeh</a:t>
            </a:r>
            <a:r>
              <a:rPr lang="en-US" sz="3200" dirty="0">
                <a:solidFill>
                  <a:srgbClr val="000001"/>
                </a:solidFill>
                <a:latin typeface="Times New Roman"/>
                <a:ea typeface="Times New Roman"/>
                <a:cs typeface="Times New Roman"/>
                <a:sym typeface="Times New Roman"/>
              </a:rPr>
              <a:t> D. Introducing 3 groups of vulnerable people during crises and disasters and managing the health of these people during crises. Journal of the Army Nursing School. 2015;Vol. 15:1–.</a:t>
            </a:r>
          </a:p>
          <a:p>
            <a:pPr algn="l"/>
            <a:r>
              <a:rPr lang="en-US" sz="3200" dirty="0">
                <a:solidFill>
                  <a:srgbClr val="000001"/>
                </a:solidFill>
                <a:latin typeface="Times New Roman"/>
                <a:ea typeface="Times New Roman"/>
                <a:cs typeface="Times New Roman"/>
                <a:sym typeface="Times New Roman"/>
              </a:rPr>
              <a:t>2. Azizi, </a:t>
            </a:r>
            <a:r>
              <a:rPr lang="en-US" sz="3200" dirty="0" err="1">
                <a:solidFill>
                  <a:srgbClr val="000001"/>
                </a:solidFill>
                <a:latin typeface="Times New Roman"/>
                <a:ea typeface="Times New Roman"/>
                <a:cs typeface="Times New Roman"/>
                <a:sym typeface="Times New Roman"/>
              </a:rPr>
              <a:t>Sedgah</a:t>
            </a:r>
            <a:r>
              <a:rPr lang="en-US" sz="3200" dirty="0">
                <a:solidFill>
                  <a:srgbClr val="000001"/>
                </a:solidFill>
                <a:latin typeface="Times New Roman"/>
                <a:ea typeface="Times New Roman"/>
                <a:cs typeface="Times New Roman"/>
                <a:sym typeface="Times New Roman"/>
              </a:rPr>
              <a:t> A, Ghazi. Smart crisis management strategies in the stages of risk reduction and preparedness in Tehran. Quarterly Journal of Disaster Prevention and Management Knowledge. 2023;13(2):252–77.</a:t>
            </a:r>
          </a:p>
          <a:p>
            <a:pPr algn="l"/>
            <a:r>
              <a:rPr lang="en-US" sz="3200" dirty="0">
                <a:solidFill>
                  <a:srgbClr val="000001"/>
                </a:solidFill>
                <a:latin typeface="Times New Roman"/>
                <a:ea typeface="Times New Roman"/>
                <a:cs typeface="Times New Roman"/>
                <a:sym typeface="Times New Roman"/>
              </a:rPr>
              <a:t>3. Mohammad Taher R, </a:t>
            </a:r>
            <a:r>
              <a:rPr lang="en-US" sz="3200" dirty="0" err="1">
                <a:solidFill>
                  <a:srgbClr val="000001"/>
                </a:solidFill>
                <a:latin typeface="Times New Roman"/>
                <a:ea typeface="Times New Roman"/>
                <a:cs typeface="Times New Roman"/>
                <a:sym typeface="Times New Roman"/>
              </a:rPr>
              <a:t>Seyed</a:t>
            </a:r>
            <a:r>
              <a:rPr lang="en-US" sz="3200" dirty="0">
                <a:solidFill>
                  <a:srgbClr val="000001"/>
                </a:solidFill>
                <a:latin typeface="Times New Roman"/>
                <a:ea typeface="Times New Roman"/>
                <a:cs typeface="Times New Roman"/>
                <a:sym typeface="Times New Roman"/>
              </a:rPr>
              <a:t> Ali M, </a:t>
            </a:r>
            <a:r>
              <a:rPr lang="en-US" sz="3200" dirty="0" err="1">
                <a:solidFill>
                  <a:srgbClr val="000001"/>
                </a:solidFill>
                <a:latin typeface="Times New Roman"/>
                <a:ea typeface="Times New Roman"/>
                <a:cs typeface="Times New Roman"/>
                <a:sym typeface="Times New Roman"/>
              </a:rPr>
              <a:t>Abolfazl</a:t>
            </a:r>
            <a:r>
              <a:rPr lang="en-US" sz="3200" dirty="0">
                <a:solidFill>
                  <a:srgbClr val="000001"/>
                </a:solidFill>
                <a:latin typeface="Times New Roman"/>
                <a:ea typeface="Times New Roman"/>
                <a:cs typeface="Times New Roman"/>
                <a:sym typeface="Times New Roman"/>
              </a:rPr>
              <a:t> Z, Amir Ahmad F. The relationship of disasters on the provision of care to cancer patients and health care systems: The role of nursing in disaster management. 2023.</a:t>
            </a:r>
          </a:p>
        </p:txBody>
      </p:sp>
      <p:pic>
        <p:nvPicPr>
          <p:cNvPr id="5" name="Picture 4">
            <a:extLst>
              <a:ext uri="{FF2B5EF4-FFF2-40B4-BE49-F238E27FC236}">
                <a16:creationId xmlns:a16="http://schemas.microsoft.com/office/drawing/2014/main" id="{B63ACF0F-1920-4A6F-98C4-DA7C14FE7C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148" y="11245386"/>
            <a:ext cx="5991225" cy="4648200"/>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2" y="17424405"/>
            <a:ext cx="13845438"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This review study was conducted through searches of PubMed, Scopus, Google Scholar, SID, Medline, ProQuest, PsycINFO, and Cochrane. The search covered publications from January 2016 to January 2026 using keywords including “crisis,” “natural disasters,” “vulnerable groups,” “chronic patients,” “hospital evacuation,” and “disaster management.” Following the screening process and application of the inclusion criteria, five relevant articles were selected for content analysis. The selected studies were reviewed to identify major challenges, healthcare needs, evacuation procedures, and disaster management strategies for vulnerable populations.</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7983200" y="11570410"/>
            <a:ext cx="14409750"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solidFill>
                  <a:srgbClr val="000001"/>
                </a:solidFill>
                <a:latin typeface="Times New Roman"/>
                <a:ea typeface="Times New Roman"/>
                <a:cs typeface="Times New Roman"/>
                <a:sym typeface="Times New Roman"/>
              </a:rPr>
              <a:t>The review identified five major findings. First, vulnerable populations require essential medications, specialized medical care, appropriate nutrition, and psychological support, which may be neglected during disasters. Second, successful intensive care unit evacuation involves 14 stages across the pre-evacuation, evacuation, and post-evacuation phases, requiring preparedness, communication, and effective leadership. Third, safe patient transfer depends on triage, injury severity, transportation resources, trained personnel, and inter-sectoral coordination. Fourth, nurses play a critical role in disaster preparedness, assessment, treatment, and recovery, particularly for cancer patients. Finally, pre-disaster preparedness training and targeted management strategies for women, children, and older adults can reduce vulnerability and improve disaster outcomes.</a:t>
            </a:r>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B04D0C5E-DF3D-4B61-9EA3-5190B4A582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800" y="4899726"/>
            <a:ext cx="2859135" cy="2821875"/>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603</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ندا جلیلی</cp:lastModifiedBy>
  <cp:revision>29</cp:revision>
  <dcterms:created xsi:type="dcterms:W3CDTF">2026-09-07T19:22:54Z</dcterms:created>
  <dcterms:modified xsi:type="dcterms:W3CDTF">2026-10-13T06:38:37Z</dcterms:modified>
</cp:coreProperties>
</file>