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2" d="100"/>
          <a:sy n="22" d="100"/>
        </p:scale>
        <p:origin x="88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rtl="1"/>
            <a:r>
              <a:rPr lang="en-US" sz="6000" b="1" dirty="0" err="1">
                <a:cs typeface="B Zar" panose="00000400000000000000" pitchFamily="2" charset="-78"/>
              </a:rPr>
              <a:t>کاربرد</a:t>
            </a:r>
            <a:r>
              <a:rPr lang="en-US" sz="6000" b="1" dirty="0">
                <a:cs typeface="B Zar" panose="00000400000000000000" pitchFamily="2" charset="-78"/>
              </a:rPr>
              <a:t> </a:t>
            </a:r>
            <a:r>
              <a:rPr lang="en-US" sz="6000" b="1" dirty="0" err="1">
                <a:cs typeface="B Zar" panose="00000400000000000000" pitchFamily="2" charset="-78"/>
              </a:rPr>
              <a:t>هوش</a:t>
            </a:r>
            <a:r>
              <a:rPr lang="en-US" sz="6000" b="1" dirty="0">
                <a:cs typeface="B Zar" panose="00000400000000000000" pitchFamily="2" charset="-78"/>
              </a:rPr>
              <a:t> </a:t>
            </a:r>
            <a:r>
              <a:rPr lang="en-US" sz="6000" b="1" dirty="0" err="1">
                <a:cs typeface="B Zar" panose="00000400000000000000" pitchFamily="2" charset="-78"/>
              </a:rPr>
              <a:t>مصنوعی</a:t>
            </a:r>
            <a:r>
              <a:rPr lang="en-US" sz="6000" b="1" dirty="0">
                <a:cs typeface="B Zar" panose="00000400000000000000" pitchFamily="2" charset="-78"/>
              </a:rPr>
              <a:t> </a:t>
            </a:r>
            <a:r>
              <a:rPr lang="en-US" sz="6000" b="1" dirty="0" err="1">
                <a:cs typeface="B Zar" panose="00000400000000000000" pitchFamily="2" charset="-78"/>
              </a:rPr>
              <a:t>در</a:t>
            </a:r>
            <a:r>
              <a:rPr lang="en-US" sz="6000" b="1" dirty="0">
                <a:cs typeface="B Zar" panose="00000400000000000000" pitchFamily="2" charset="-78"/>
              </a:rPr>
              <a:t> </a:t>
            </a:r>
            <a:r>
              <a:rPr lang="en-US" sz="6000" b="1" dirty="0" err="1">
                <a:cs typeface="B Zar" panose="00000400000000000000" pitchFamily="2" charset="-78"/>
              </a:rPr>
              <a:t>پیش‌بینی</a:t>
            </a:r>
            <a:r>
              <a:rPr lang="en-US" sz="6000" b="1" dirty="0">
                <a:cs typeface="B Zar" panose="00000400000000000000" pitchFamily="2" charset="-78"/>
              </a:rPr>
              <a:t> </a:t>
            </a:r>
            <a:r>
              <a:rPr lang="en-US" sz="6000" b="1" dirty="0" err="1">
                <a:cs typeface="B Zar" panose="00000400000000000000" pitchFamily="2" charset="-78"/>
              </a:rPr>
              <a:t>خطر</a:t>
            </a:r>
            <a:r>
              <a:rPr lang="en-US" sz="6000" b="1" dirty="0">
                <a:cs typeface="B Zar" panose="00000400000000000000" pitchFamily="2" charset="-78"/>
              </a:rPr>
              <a:t> </a:t>
            </a:r>
            <a:r>
              <a:rPr lang="en-US" sz="6000" b="1" dirty="0" err="1">
                <a:cs typeface="B Zar" panose="00000400000000000000" pitchFamily="2" charset="-78"/>
              </a:rPr>
              <a:t>نارسایی</a:t>
            </a:r>
            <a:r>
              <a:rPr lang="en-US" sz="6000" b="1" dirty="0">
                <a:cs typeface="B Zar" panose="00000400000000000000" pitchFamily="2" charset="-78"/>
              </a:rPr>
              <a:t> </a:t>
            </a:r>
            <a:r>
              <a:rPr lang="en-US" sz="6000" b="1" dirty="0" err="1">
                <a:cs typeface="B Zar" panose="00000400000000000000" pitchFamily="2" charset="-78"/>
              </a:rPr>
              <a:t>قلبی</a:t>
            </a:r>
            <a:r>
              <a:rPr lang="en-US" sz="6000" b="1" dirty="0">
                <a:cs typeface="B Zar" panose="00000400000000000000" pitchFamily="2" charset="-78"/>
              </a:rPr>
              <a:t> و </a:t>
            </a:r>
            <a:r>
              <a:rPr lang="en-US" sz="6000" b="1" dirty="0" err="1">
                <a:cs typeface="B Zar" panose="00000400000000000000" pitchFamily="2" charset="-78"/>
              </a:rPr>
              <a:t>بهبود</a:t>
            </a:r>
            <a:r>
              <a:rPr lang="en-US" sz="6000" b="1" dirty="0">
                <a:cs typeface="B Zar" panose="00000400000000000000" pitchFamily="2" charset="-78"/>
              </a:rPr>
              <a:t> </a:t>
            </a:r>
            <a:r>
              <a:rPr lang="en-US" sz="6000" b="1" dirty="0" err="1">
                <a:cs typeface="B Zar" panose="00000400000000000000" pitchFamily="2" charset="-78"/>
              </a:rPr>
              <a:t>مدیریت</a:t>
            </a:r>
            <a:r>
              <a:rPr lang="en-US" sz="6000" b="1" dirty="0">
                <a:cs typeface="B Zar" panose="00000400000000000000" pitchFamily="2" charset="-78"/>
              </a:rPr>
              <a:t> </a:t>
            </a:r>
            <a:r>
              <a:rPr lang="en-US" sz="6000" b="1" dirty="0" err="1">
                <a:cs typeface="B Zar" panose="00000400000000000000" pitchFamily="2" charset="-78"/>
              </a:rPr>
              <a:t>بیماران</a:t>
            </a:r>
            <a:r>
              <a:rPr lang="en-US" sz="6000" b="1" dirty="0">
                <a:cs typeface="B Zar" panose="00000400000000000000" pitchFamily="2" charset="-78"/>
              </a:rPr>
              <a:t>: </a:t>
            </a:r>
            <a:r>
              <a:rPr lang="en-US" sz="6000" b="1" dirty="0" err="1">
                <a:cs typeface="B Zar" panose="00000400000000000000" pitchFamily="2" charset="-78"/>
              </a:rPr>
              <a:t>یک</a:t>
            </a:r>
            <a:r>
              <a:rPr lang="en-US" sz="6000" b="1" dirty="0">
                <a:cs typeface="B Zar" panose="00000400000000000000" pitchFamily="2" charset="-78"/>
              </a:rPr>
              <a:t> </a:t>
            </a:r>
            <a:r>
              <a:rPr lang="en-US" sz="6000" b="1" dirty="0" err="1">
                <a:cs typeface="B Zar" panose="00000400000000000000" pitchFamily="2" charset="-78"/>
              </a:rPr>
              <a:t>مرور</a:t>
            </a:r>
            <a:r>
              <a:rPr lang="en-US" sz="6000" b="1" dirty="0">
                <a:cs typeface="B Zar" panose="00000400000000000000" pitchFamily="2" charset="-78"/>
              </a:rPr>
              <a:t> </a:t>
            </a:r>
            <a:r>
              <a:rPr lang="en-US" sz="6000" b="1" dirty="0" err="1">
                <a:cs typeface="B Zar" panose="00000400000000000000" pitchFamily="2" charset="-78"/>
              </a:rPr>
              <a:t>روایتی</a:t>
            </a:r>
            <a:endParaRPr lang="en-US" sz="6000" b="1" dirty="0"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</a:t>
            </a:r>
            <a:r>
              <a:rPr lang="en-US" sz="4800">
                <a:solidFill>
                  <a:prstClr val="black"/>
                </a:solidFill>
                <a:latin typeface="Calibri" panose="020F0502020204030204"/>
                <a:cs typeface="B Nazanin" panose="00000400000000000000" pitchFamily="2" charset="-78"/>
              </a:rPr>
              <a:t> 1717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747486" y="6923340"/>
            <a:ext cx="36576000" cy="209288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fa-IR" sz="4000" b="1" dirty="0">
                <a:cs typeface="B Zar" panose="00000400000000000000" pitchFamily="2" charset="-78"/>
              </a:rPr>
              <a:t>عارف پوربافرانی</a:t>
            </a:r>
            <a:r>
              <a:rPr lang="fa-IR" sz="4000" b="1" baseline="30000" dirty="0">
                <a:cs typeface="B Zar" panose="00000400000000000000" pitchFamily="2" charset="-78"/>
              </a:rPr>
              <a:t>*¹</a:t>
            </a:r>
            <a:r>
              <a:rPr lang="fa-IR" sz="4000" b="1" dirty="0">
                <a:cs typeface="B Zar" panose="00000400000000000000" pitchFamily="2" charset="-78"/>
              </a:rPr>
              <a:t>، مهرداد آذربرزین²</a:t>
            </a:r>
            <a:endParaRPr lang="en-US" sz="4000" dirty="0">
              <a:cs typeface="B Zar" panose="00000400000000000000" pitchFamily="2" charset="-78"/>
            </a:endParaRPr>
          </a:p>
          <a:p>
            <a:pPr algn="ctr" rtl="1"/>
            <a:r>
              <a:rPr lang="fa-IR" sz="4000" b="1" dirty="0">
                <a:cs typeface="B Zar" panose="00000400000000000000" pitchFamily="2" charset="-78"/>
              </a:rPr>
              <a:t>1. دانشجوی ارشد پرستاری داخلی جراحی، گروه پرستاری، مرکز تحقیقات توسعه علوم پرستاری و مامایی، واحد نجف‌آباد، دانشگاه آزاد اسلامی ، نجف‌آباد ، ایران </a:t>
            </a:r>
            <a:endParaRPr lang="en-US" sz="4000" dirty="0">
              <a:cs typeface="B Zar" panose="00000400000000000000" pitchFamily="2" charset="-78"/>
            </a:endParaRPr>
          </a:p>
          <a:p>
            <a:pPr algn="ctr" rtl="1"/>
            <a:r>
              <a:rPr lang="fa-IR" sz="4000" b="1" dirty="0">
                <a:cs typeface="B Zar" panose="00000400000000000000" pitchFamily="2" charset="-78"/>
              </a:rPr>
              <a:t>2. دانشیار،</a:t>
            </a:r>
            <a:r>
              <a:rPr lang="fa-IR" sz="4000" dirty="0">
                <a:cs typeface="B Zar" panose="00000400000000000000" pitchFamily="2" charset="-78"/>
              </a:rPr>
              <a:t> </a:t>
            </a:r>
            <a:r>
              <a:rPr lang="fa-IR" sz="4000" b="1" dirty="0">
                <a:cs typeface="B Zar" panose="00000400000000000000" pitchFamily="2" charset="-78"/>
              </a:rPr>
              <a:t>گروه پرستاری، مرکز تحقیقات توسعه علوم پرستاری و مامایی، واحد نجف‌آباد، دانشگاه آزاد اسلامی ، نجف‌آباد ، ایران</a:t>
            </a:r>
            <a:endParaRPr lang="en-US" sz="4000" dirty="0">
              <a:cs typeface="B Zar" panose="00000400000000000000" pitchFamily="2" charset="-78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5320466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02139" y="1898273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242816" y="11245386"/>
            <a:ext cx="576125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en-US" sz="3200" dirty="0" err="1">
                <a:cs typeface="B Zar" panose="00000400000000000000" pitchFamily="2" charset="-78"/>
              </a:rPr>
              <a:t>هوش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مصنوعی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ظرفیت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پشتیبانی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از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شناسایی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زودهنگام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خطر</a:t>
            </a:r>
            <a:r>
              <a:rPr lang="en-US" sz="3200" dirty="0">
                <a:cs typeface="B Zar" panose="00000400000000000000" pitchFamily="2" charset="-78"/>
              </a:rPr>
              <a:t>، </a:t>
            </a:r>
            <a:r>
              <a:rPr lang="en-US" sz="3200" dirty="0" err="1">
                <a:cs typeface="B Zar" panose="00000400000000000000" pitchFamily="2" charset="-78"/>
              </a:rPr>
              <a:t>پیش‌بینی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پیامدها</a:t>
            </a:r>
            <a:r>
              <a:rPr lang="en-US" sz="3200" dirty="0">
                <a:cs typeface="B Zar" panose="00000400000000000000" pitchFamily="2" charset="-78"/>
              </a:rPr>
              <a:t> و </a:t>
            </a:r>
            <a:r>
              <a:rPr lang="en-US" sz="3200" dirty="0" err="1">
                <a:cs typeface="B Zar" panose="00000400000000000000" pitchFamily="2" charset="-78"/>
              </a:rPr>
              <a:t>بهبود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مدیریت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فردمحور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نارسایی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قلبی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را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دارد</a:t>
            </a:r>
            <a:r>
              <a:rPr lang="fa-IR" sz="3200" dirty="0">
                <a:cs typeface="B Zar" panose="00000400000000000000" pitchFamily="2" charset="-78"/>
              </a:rPr>
              <a:t>.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ارزش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بالینی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آن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به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توانایی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تبدیل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تحلیل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داده‌ها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به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هشدارها</a:t>
            </a:r>
            <a:r>
              <a:rPr lang="en-US" sz="3200" dirty="0">
                <a:cs typeface="B Zar" panose="00000400000000000000" pitchFamily="2" charset="-78"/>
              </a:rPr>
              <a:t> و </a:t>
            </a:r>
            <a:r>
              <a:rPr lang="en-US" sz="3200" dirty="0" err="1">
                <a:cs typeface="B Zar" panose="00000400000000000000" pitchFamily="2" charset="-78"/>
              </a:rPr>
              <a:t>تصمیم‌های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قابل‌اقدام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وابسته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است</a:t>
            </a:r>
            <a:r>
              <a:rPr lang="fa-IR" sz="3200" dirty="0">
                <a:cs typeface="B Zar" panose="00000400000000000000" pitchFamily="2" charset="-78"/>
              </a:rPr>
              <a:t>.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اعتبارسنجی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مستقل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مدل‌ها</a:t>
            </a:r>
            <a:r>
              <a:rPr lang="en-US" sz="3200" dirty="0">
                <a:cs typeface="B Zar" panose="00000400000000000000" pitchFamily="2" charset="-78"/>
              </a:rPr>
              <a:t>، </a:t>
            </a:r>
            <a:r>
              <a:rPr lang="en-US" sz="3200" dirty="0" err="1">
                <a:cs typeface="B Zar" panose="00000400000000000000" pitchFamily="2" charset="-78"/>
              </a:rPr>
              <a:t>تعمیم‌پذیری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مناسب</a:t>
            </a:r>
            <a:r>
              <a:rPr lang="en-US" sz="3200" dirty="0">
                <a:cs typeface="B Zar" panose="00000400000000000000" pitchFamily="2" charset="-78"/>
              </a:rPr>
              <a:t> و </a:t>
            </a:r>
            <a:r>
              <a:rPr lang="en-US" sz="3200" dirty="0" err="1">
                <a:cs typeface="B Zar" panose="00000400000000000000" pitchFamily="2" charset="-78"/>
              </a:rPr>
              <a:t>نظارت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متخصصان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برای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استفاده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قابل‌اعتماد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از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این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فناوری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ضروری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است</a:t>
            </a:r>
            <a:r>
              <a:rPr lang="en-US" sz="3200" dirty="0">
                <a:cs typeface="B Zar" panose="00000400000000000000" pitchFamily="2" charset="-78"/>
              </a:rPr>
              <a:t>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66172" y="11522304"/>
            <a:ext cx="985703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en-US" sz="3400" dirty="0" err="1">
                <a:cs typeface="B Zar" panose="00000400000000000000" pitchFamily="2" charset="-78"/>
              </a:rPr>
              <a:t>نارسایی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قلبی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یک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سندرم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بالینی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پیچیده</a:t>
            </a:r>
            <a:r>
              <a:rPr lang="en-US" sz="3400" dirty="0">
                <a:cs typeface="B Zar" panose="00000400000000000000" pitchFamily="2" charset="-78"/>
              </a:rPr>
              <a:t> و </a:t>
            </a:r>
            <a:r>
              <a:rPr lang="en-US" sz="3400" dirty="0" err="1">
                <a:cs typeface="B Zar" panose="00000400000000000000" pitchFamily="2" charset="-78"/>
              </a:rPr>
              <a:t>ناهمگون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است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که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پیش‌بینی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خطر</a:t>
            </a:r>
            <a:r>
              <a:rPr lang="en-US" sz="3400" dirty="0">
                <a:cs typeface="B Zar" panose="00000400000000000000" pitchFamily="2" charset="-78"/>
              </a:rPr>
              <a:t> و </a:t>
            </a:r>
            <a:r>
              <a:rPr lang="en-US" sz="3400" dirty="0" err="1">
                <a:cs typeface="B Zar" panose="00000400000000000000" pitchFamily="2" charset="-78"/>
              </a:rPr>
              <a:t>مدیریت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آن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به‌دلیل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تنوع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وضعیت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بیماران</a:t>
            </a:r>
            <a:r>
              <a:rPr lang="en-US" sz="3400" dirty="0">
                <a:cs typeface="B Zar" panose="00000400000000000000" pitchFamily="2" charset="-78"/>
              </a:rPr>
              <a:t> و </a:t>
            </a:r>
            <a:r>
              <a:rPr lang="en-US" sz="3400" dirty="0" err="1">
                <a:cs typeface="B Zar" panose="00000400000000000000" pitchFamily="2" charset="-78"/>
              </a:rPr>
              <a:t>تعدد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منابع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داده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با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چالش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مواجه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می‌شود</a:t>
            </a:r>
            <a:r>
              <a:rPr lang="en-US" sz="3400" dirty="0">
                <a:cs typeface="B Zar" panose="00000400000000000000" pitchFamily="2" charset="-78"/>
              </a:rPr>
              <a:t>. </a:t>
            </a:r>
            <a:r>
              <a:rPr lang="en-US" sz="3400" dirty="0" err="1">
                <a:cs typeface="B Zar" panose="00000400000000000000" pitchFamily="2" charset="-78"/>
              </a:rPr>
              <a:t>هوش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مصنوعی</a:t>
            </a:r>
            <a:r>
              <a:rPr lang="en-US" sz="3400" dirty="0">
                <a:cs typeface="B Zar" panose="00000400000000000000" pitchFamily="2" charset="-78"/>
              </a:rPr>
              <a:t> و </a:t>
            </a:r>
            <a:r>
              <a:rPr lang="en-US" sz="3400" dirty="0" err="1">
                <a:cs typeface="B Zar" panose="00000400000000000000" pitchFamily="2" charset="-78"/>
              </a:rPr>
              <a:t>یادگیری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ماشین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با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قابلیت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تحلیل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داده‌های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بالینی</a:t>
            </a:r>
            <a:r>
              <a:rPr lang="en-US" sz="3400" dirty="0">
                <a:cs typeface="B Zar" panose="00000400000000000000" pitchFamily="2" charset="-78"/>
              </a:rPr>
              <a:t>، </a:t>
            </a:r>
            <a:r>
              <a:rPr lang="en-US" sz="3400" dirty="0" err="1">
                <a:cs typeface="B Zar" panose="00000400000000000000" pitchFamily="2" charset="-78"/>
              </a:rPr>
              <a:t>الکتروکاردیوگرافی</a:t>
            </a:r>
            <a:r>
              <a:rPr lang="en-US" sz="3400" dirty="0">
                <a:cs typeface="B Zar" panose="00000400000000000000" pitchFamily="2" charset="-78"/>
              </a:rPr>
              <a:t>، </a:t>
            </a:r>
            <a:r>
              <a:rPr lang="en-US" sz="3400" dirty="0" err="1">
                <a:cs typeface="B Zar" panose="00000400000000000000" pitchFamily="2" charset="-78"/>
              </a:rPr>
              <a:t>اکوکاردیوگرافی</a:t>
            </a:r>
            <a:r>
              <a:rPr lang="en-US" sz="3400" dirty="0">
                <a:cs typeface="B Zar" panose="00000400000000000000" pitchFamily="2" charset="-78"/>
              </a:rPr>
              <a:t> و </a:t>
            </a:r>
            <a:r>
              <a:rPr lang="en-US" sz="3400" dirty="0" err="1">
                <a:cs typeface="B Zar" panose="00000400000000000000" pitchFamily="2" charset="-78"/>
              </a:rPr>
              <a:t>پرونده‌های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الکترونیک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سلامت</a:t>
            </a:r>
            <a:r>
              <a:rPr lang="en-US" sz="3400" dirty="0">
                <a:cs typeface="B Zar" panose="00000400000000000000" pitchFamily="2" charset="-78"/>
              </a:rPr>
              <a:t>، </a:t>
            </a:r>
            <a:r>
              <a:rPr lang="en-US" sz="3400" dirty="0" err="1">
                <a:cs typeface="B Zar" panose="00000400000000000000" pitchFamily="2" charset="-78"/>
              </a:rPr>
              <a:t>ظرفیت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پشتیبانی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از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پیش‌بینی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خطر</a:t>
            </a:r>
            <a:r>
              <a:rPr lang="en-US" sz="3400" dirty="0">
                <a:cs typeface="B Zar" panose="00000400000000000000" pitchFamily="2" charset="-78"/>
              </a:rPr>
              <a:t>، </a:t>
            </a:r>
            <a:r>
              <a:rPr lang="en-US" sz="3400" dirty="0" err="1">
                <a:cs typeface="B Zar" panose="00000400000000000000" pitchFamily="2" charset="-78"/>
              </a:rPr>
              <a:t>تشخیص</a:t>
            </a:r>
            <a:r>
              <a:rPr lang="en-US" sz="3400" dirty="0">
                <a:cs typeface="B Zar" panose="00000400000000000000" pitchFamily="2" charset="-78"/>
              </a:rPr>
              <a:t>، </a:t>
            </a:r>
            <a:r>
              <a:rPr lang="en-US" sz="3400" dirty="0" err="1">
                <a:cs typeface="B Zar" panose="00000400000000000000" pitchFamily="2" charset="-78"/>
              </a:rPr>
              <a:t>پایش</a:t>
            </a:r>
            <a:r>
              <a:rPr lang="en-US" sz="3400" dirty="0">
                <a:cs typeface="B Zar" panose="00000400000000000000" pitchFamily="2" charset="-78"/>
              </a:rPr>
              <a:t> و </a:t>
            </a:r>
            <a:r>
              <a:rPr lang="en-US" sz="3400" dirty="0" err="1">
                <a:cs typeface="B Zar" panose="00000400000000000000" pitchFamily="2" charset="-78"/>
              </a:rPr>
              <a:t>تصمیم‌گیری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درمانی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را</a:t>
            </a:r>
            <a:r>
              <a:rPr lang="en-US" sz="3400" dirty="0">
                <a:cs typeface="B Zar" panose="00000400000000000000" pitchFamily="2" charset="-78"/>
              </a:rPr>
              <a:t> </a:t>
            </a:r>
            <a:r>
              <a:rPr lang="en-US" sz="3400" dirty="0" err="1">
                <a:cs typeface="B Zar" panose="00000400000000000000" pitchFamily="2" charset="-78"/>
              </a:rPr>
              <a:t>دارند</a:t>
            </a:r>
            <a:r>
              <a:rPr lang="fa-IR" sz="3400" dirty="0">
                <a:cs typeface="B Zar" panose="00000400000000000000" pitchFamily="2" charset="-78"/>
              </a:rPr>
              <a:t>. </a:t>
            </a:r>
            <a:endParaRPr lang="en-US" sz="3400" dirty="0">
              <a:cs typeface="B Zar" panose="00000400000000000000" pitchFamily="2" charset="-78"/>
            </a:endParaRPr>
          </a:p>
        </p:txBody>
      </p:sp>
      <p:sp>
        <p:nvSpPr>
          <p:cNvPr id="82" name="TextBox 33">
            <a:extLst>
              <a:ext uri="{FF2B5EF4-FFF2-40B4-BE49-F238E27FC236}">
                <a16:creationId xmlns:a16="http://schemas.microsoft.com/office/drawing/2014/main" id="{6AB3CE38-74F0-4C0F-A133-52B753FC00F4}"/>
              </a:ext>
            </a:extLst>
          </p:cNvPr>
          <p:cNvSpPr txBox="1"/>
          <p:nvPr/>
        </p:nvSpPr>
        <p:spPr>
          <a:xfrm>
            <a:off x="11861670" y="11245386"/>
            <a:ext cx="9342172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/>
            <a:r>
              <a:rPr lang="en-US" sz="3200" b="1" dirty="0">
                <a:cs typeface="B Zar" panose="00000400000000000000" pitchFamily="2" charset="-78"/>
              </a:rPr>
              <a:t>۴. </a:t>
            </a:r>
            <a:r>
              <a:rPr lang="en-US" sz="3200" b="1" dirty="0" err="1">
                <a:cs typeface="B Zar" panose="00000400000000000000" pitchFamily="2" charset="-78"/>
              </a:rPr>
              <a:t>پشتیبانی</a:t>
            </a:r>
            <a:r>
              <a:rPr lang="en-US" sz="3200" b="1" dirty="0">
                <a:cs typeface="B Zar" panose="00000400000000000000" pitchFamily="2" charset="-78"/>
              </a:rPr>
              <a:t> </a:t>
            </a:r>
            <a:r>
              <a:rPr lang="en-US" sz="3200" b="1" dirty="0" err="1">
                <a:cs typeface="B Zar" panose="00000400000000000000" pitchFamily="2" charset="-78"/>
              </a:rPr>
              <a:t>از</a:t>
            </a:r>
            <a:r>
              <a:rPr lang="en-US" sz="3200" b="1" dirty="0">
                <a:cs typeface="B Zar" panose="00000400000000000000" pitchFamily="2" charset="-78"/>
              </a:rPr>
              <a:t> </a:t>
            </a:r>
            <a:r>
              <a:rPr lang="en-US" sz="3200" b="1" dirty="0" err="1">
                <a:cs typeface="B Zar" panose="00000400000000000000" pitchFamily="2" charset="-78"/>
              </a:rPr>
              <a:t>تصمیم‌گیری</a:t>
            </a:r>
            <a:r>
              <a:rPr lang="en-US" sz="3200" b="1" dirty="0">
                <a:cs typeface="B Zar" panose="00000400000000000000" pitchFamily="2" charset="-78"/>
              </a:rPr>
              <a:t> و </a:t>
            </a:r>
            <a:r>
              <a:rPr lang="en-US" sz="3200" b="1" dirty="0" err="1">
                <a:cs typeface="B Zar" panose="00000400000000000000" pitchFamily="2" charset="-78"/>
              </a:rPr>
              <a:t>درمان</a:t>
            </a:r>
            <a:r>
              <a:rPr lang="en-US" sz="3200" b="1" dirty="0">
                <a:cs typeface="B Zar" panose="00000400000000000000" pitchFamily="2" charset="-78"/>
              </a:rPr>
              <a:t> </a:t>
            </a:r>
            <a:r>
              <a:rPr lang="en-US" sz="3200" b="1" dirty="0" err="1">
                <a:cs typeface="B Zar" panose="00000400000000000000" pitchFamily="2" charset="-78"/>
              </a:rPr>
              <a:t>فردمحور</a:t>
            </a:r>
            <a:endParaRPr lang="en-US" sz="3200" b="1" dirty="0">
              <a:cs typeface="B Zar" panose="00000400000000000000" pitchFamily="2" charset="-78"/>
            </a:endParaRPr>
          </a:p>
          <a:p>
            <a:pPr algn="just" rtl="1"/>
            <a:r>
              <a:rPr lang="en-US" sz="3200" dirty="0" err="1">
                <a:cs typeface="B Zar" panose="00000400000000000000" pitchFamily="2" charset="-78"/>
              </a:rPr>
              <a:t>مدل‌های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یادگیری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ماشین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مبتنی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پرونده‌های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الکترونیک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سلامت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برای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شناسایی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بیماران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نیازمند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ارزیابی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درمان‌های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پیشرفته</a:t>
            </a:r>
            <a:r>
              <a:rPr lang="en-US" sz="3200" dirty="0">
                <a:cs typeface="B Zar" panose="00000400000000000000" pitchFamily="2" charset="-78"/>
              </a:rPr>
              <a:t> و </a:t>
            </a:r>
            <a:r>
              <a:rPr lang="en-US" sz="3200" dirty="0" err="1">
                <a:cs typeface="B Zar" panose="00000400000000000000" pitchFamily="2" charset="-78"/>
              </a:rPr>
              <a:t>پیش‌بینی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پاسخ‌های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متفاوت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دارویی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به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کار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رفته‌اند</a:t>
            </a:r>
            <a:r>
              <a:rPr lang="fa-IR" sz="3200" dirty="0">
                <a:cs typeface="B Zar" panose="00000400000000000000" pitchFamily="2" charset="-78"/>
              </a:rPr>
              <a:t>.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همچنین</a:t>
            </a:r>
            <a:r>
              <a:rPr lang="en-US" sz="3200" dirty="0">
                <a:cs typeface="B Zar" panose="00000400000000000000" pitchFamily="2" charset="-78"/>
              </a:rPr>
              <a:t>، </a:t>
            </a:r>
            <a:r>
              <a:rPr lang="en-US" sz="3200" dirty="0" err="1">
                <a:cs typeface="B Zar" panose="00000400000000000000" pitchFamily="2" charset="-78"/>
              </a:rPr>
              <a:t>ادغام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داده‌های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بالینی</a:t>
            </a:r>
            <a:r>
              <a:rPr lang="en-US" sz="3200" dirty="0">
                <a:cs typeface="B Zar" panose="00000400000000000000" pitchFamily="2" charset="-78"/>
              </a:rPr>
              <a:t> و </a:t>
            </a:r>
            <a:r>
              <a:rPr lang="en-US" sz="3200" dirty="0" err="1">
                <a:cs typeface="B Zar" panose="00000400000000000000" pitchFamily="2" charset="-78"/>
              </a:rPr>
              <a:t>پایش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از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راه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دور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می‌تواند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به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شناسایی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تغییرات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وضعیت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بیمار</a:t>
            </a:r>
            <a:r>
              <a:rPr lang="en-US" sz="3200" dirty="0">
                <a:cs typeface="B Zar" panose="00000400000000000000" pitchFamily="2" charset="-78"/>
              </a:rPr>
              <a:t>، </a:t>
            </a:r>
            <a:r>
              <a:rPr lang="en-US" sz="3200" dirty="0" err="1">
                <a:cs typeface="B Zar" panose="00000400000000000000" pitchFamily="2" charset="-78"/>
              </a:rPr>
              <a:t>اولویت‌بندی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خطر</a:t>
            </a:r>
            <a:r>
              <a:rPr lang="en-US" sz="3200" dirty="0">
                <a:cs typeface="B Zar" panose="00000400000000000000" pitchFamily="2" charset="-78"/>
              </a:rPr>
              <a:t> و </a:t>
            </a:r>
            <a:r>
              <a:rPr lang="en-US" sz="3200" dirty="0" err="1">
                <a:cs typeface="B Zar" panose="00000400000000000000" pitchFamily="2" charset="-78"/>
              </a:rPr>
              <a:t>پشتیبانی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از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تصمیم‌گیری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متخصصان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کمک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کند</a:t>
            </a:r>
            <a:r>
              <a:rPr lang="en-US" sz="3200" dirty="0">
                <a:cs typeface="B Zar" panose="00000400000000000000" pitchFamily="2" charset="-78"/>
              </a:rPr>
              <a:t>.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94089" y="20440706"/>
            <a:ext cx="9729118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rtl="1"/>
            <a:r>
              <a:rPr lang="en-US" sz="3200" dirty="0" err="1">
                <a:cs typeface="B Zar" panose="00000400000000000000" pitchFamily="2" charset="-78"/>
              </a:rPr>
              <a:t>این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مطالعه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یک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مرور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روایتی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بود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که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با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جست‌وجوی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هدفمند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در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پایگاه</a:t>
            </a:r>
            <a:r>
              <a:rPr lang="en-US" sz="3200" dirty="0">
                <a:cs typeface="B Zar" panose="00000400000000000000" pitchFamily="2" charset="-78"/>
              </a:rPr>
              <a:t> PubMed/MEDLINE و </a:t>
            </a:r>
            <a:r>
              <a:rPr lang="en-US" sz="3200" dirty="0" err="1">
                <a:cs typeface="B Zar" panose="00000400000000000000" pitchFamily="2" charset="-78"/>
              </a:rPr>
              <a:t>منابع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علمی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مرتبط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انجام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شد</a:t>
            </a:r>
            <a:r>
              <a:rPr lang="fa-IR" sz="3200" dirty="0">
                <a:cs typeface="B Zar" panose="00000400000000000000" pitchFamily="2" charset="-78"/>
              </a:rPr>
              <a:t>. </a:t>
            </a:r>
            <a:r>
              <a:rPr lang="en-US" sz="3200" dirty="0" err="1">
                <a:cs typeface="B Zar" panose="00000400000000000000" pitchFamily="2" charset="-78"/>
              </a:rPr>
              <a:t>کلیدواژه‌ها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شامل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هوش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مصنوعی</a:t>
            </a:r>
            <a:r>
              <a:rPr lang="en-US" sz="3200" dirty="0">
                <a:cs typeface="B Zar" panose="00000400000000000000" pitchFamily="2" charset="-78"/>
              </a:rPr>
              <a:t>، </a:t>
            </a:r>
            <a:r>
              <a:rPr lang="en-US" sz="3200" dirty="0" err="1">
                <a:cs typeface="B Zar" panose="00000400000000000000" pitchFamily="2" charset="-78"/>
              </a:rPr>
              <a:t>یادگیری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ماشین</a:t>
            </a:r>
            <a:r>
              <a:rPr lang="en-US" sz="3200" dirty="0">
                <a:cs typeface="B Zar" panose="00000400000000000000" pitchFamily="2" charset="-78"/>
              </a:rPr>
              <a:t>، </a:t>
            </a:r>
            <a:r>
              <a:rPr lang="en-US" sz="3200" dirty="0" err="1">
                <a:cs typeface="B Zar" panose="00000400000000000000" pitchFamily="2" charset="-78"/>
              </a:rPr>
              <a:t>نارسایی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قلبی</a:t>
            </a:r>
            <a:r>
              <a:rPr lang="en-US" sz="3200" dirty="0">
                <a:cs typeface="B Zar" panose="00000400000000000000" pitchFamily="2" charset="-78"/>
              </a:rPr>
              <a:t>، </a:t>
            </a:r>
            <a:r>
              <a:rPr lang="en-US" sz="3200" dirty="0" err="1">
                <a:cs typeface="B Zar" panose="00000400000000000000" pitchFamily="2" charset="-78"/>
              </a:rPr>
              <a:t>پیش‌بینی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خطر</a:t>
            </a:r>
            <a:r>
              <a:rPr lang="en-US" sz="3200" dirty="0">
                <a:cs typeface="B Zar" panose="00000400000000000000" pitchFamily="2" charset="-78"/>
              </a:rPr>
              <a:t>، </a:t>
            </a:r>
            <a:r>
              <a:rPr lang="en-US" sz="3200" dirty="0" err="1">
                <a:cs typeface="B Zar" panose="00000400000000000000" pitchFamily="2" charset="-78"/>
              </a:rPr>
              <a:t>الکتروکاردیوگرافی</a:t>
            </a:r>
            <a:r>
              <a:rPr lang="en-US" sz="3200" dirty="0">
                <a:cs typeface="B Zar" panose="00000400000000000000" pitchFamily="2" charset="-78"/>
              </a:rPr>
              <a:t>، </a:t>
            </a:r>
            <a:r>
              <a:rPr lang="en-US" sz="3200" dirty="0" err="1">
                <a:cs typeface="B Zar" panose="00000400000000000000" pitchFamily="2" charset="-78"/>
              </a:rPr>
              <a:t>اکوکاردیوگرافی</a:t>
            </a:r>
            <a:r>
              <a:rPr lang="en-US" sz="3200" dirty="0">
                <a:cs typeface="B Zar" panose="00000400000000000000" pitchFamily="2" charset="-78"/>
              </a:rPr>
              <a:t>، </a:t>
            </a:r>
            <a:r>
              <a:rPr lang="en-US" sz="3200" dirty="0" err="1">
                <a:cs typeface="B Zar" panose="00000400000000000000" pitchFamily="2" charset="-78"/>
              </a:rPr>
              <a:t>پرونده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الکترونیک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سلامت</a:t>
            </a:r>
            <a:r>
              <a:rPr lang="en-US" sz="3200" dirty="0">
                <a:cs typeface="B Zar" panose="00000400000000000000" pitchFamily="2" charset="-78"/>
              </a:rPr>
              <a:t>، </a:t>
            </a:r>
            <a:r>
              <a:rPr lang="en-US" sz="3200" dirty="0" err="1">
                <a:cs typeface="B Zar" panose="00000400000000000000" pitchFamily="2" charset="-78"/>
              </a:rPr>
              <a:t>پایش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از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راه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دور</a:t>
            </a:r>
            <a:r>
              <a:rPr lang="en-US" sz="3200" dirty="0">
                <a:cs typeface="B Zar" panose="00000400000000000000" pitchFamily="2" charset="-78"/>
              </a:rPr>
              <a:t> و </a:t>
            </a:r>
            <a:r>
              <a:rPr lang="en-US" sz="3200" dirty="0" err="1">
                <a:cs typeface="B Zar" panose="00000400000000000000" pitchFamily="2" charset="-78"/>
              </a:rPr>
              <a:t>درمان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شخصی‌سازی‌شده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بودند</a:t>
            </a:r>
            <a:r>
              <a:rPr lang="fa-IR" sz="3200" dirty="0">
                <a:cs typeface="B Zar" panose="00000400000000000000" pitchFamily="2" charset="-78"/>
              </a:rPr>
              <a:t>. </a:t>
            </a:r>
            <a:r>
              <a:rPr lang="en-US" sz="3200" dirty="0" err="1">
                <a:cs typeface="B Zar" panose="00000400000000000000" pitchFamily="2" charset="-78"/>
              </a:rPr>
              <a:t>در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نهایت</a:t>
            </a:r>
            <a:r>
              <a:rPr lang="en-US" sz="3200" dirty="0">
                <a:cs typeface="B Zar" panose="00000400000000000000" pitchFamily="2" charset="-78"/>
              </a:rPr>
              <a:t>، ۱۲</a:t>
            </a:r>
            <a:r>
              <a:rPr lang="fa-IR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منبع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اساس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ارتباط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مستقیم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با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موضوع</a:t>
            </a:r>
            <a:r>
              <a:rPr lang="en-US" sz="3200" dirty="0">
                <a:cs typeface="B Zar" panose="00000400000000000000" pitchFamily="2" charset="-78"/>
              </a:rPr>
              <a:t>، </a:t>
            </a:r>
            <a:r>
              <a:rPr lang="en-US" sz="3200" dirty="0" err="1">
                <a:cs typeface="B Zar" panose="00000400000000000000" pitchFamily="2" charset="-78"/>
              </a:rPr>
              <a:t>تازگی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شواهد</a:t>
            </a:r>
            <a:r>
              <a:rPr lang="en-US" sz="3200" dirty="0">
                <a:cs typeface="B Zar" panose="00000400000000000000" pitchFamily="2" charset="-78"/>
              </a:rPr>
              <a:t> و </a:t>
            </a:r>
            <a:r>
              <a:rPr lang="en-US" sz="3200" dirty="0" err="1">
                <a:cs typeface="B Zar" panose="00000400000000000000" pitchFamily="2" charset="-78"/>
              </a:rPr>
              <a:t>دسترسی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به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متن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کامل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انتخاب</a:t>
            </a:r>
            <a:r>
              <a:rPr lang="en-US" sz="3200" dirty="0">
                <a:cs typeface="B Zar" panose="00000400000000000000" pitchFamily="2" charset="-78"/>
              </a:rPr>
              <a:t> و </a:t>
            </a:r>
            <a:r>
              <a:rPr lang="en-US" sz="3200" dirty="0" err="1">
                <a:cs typeface="B Zar" panose="00000400000000000000" pitchFamily="2" charset="-78"/>
              </a:rPr>
              <a:t>به‌صورت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روایتی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بررسی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شدند</a:t>
            </a:r>
            <a:r>
              <a:rPr lang="en-US" sz="3200" dirty="0">
                <a:cs typeface="B Zar" panose="00000400000000000000" pitchFamily="2" charset="-78"/>
              </a:rPr>
              <a:t>.</a:t>
            </a: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2854" y="14782901"/>
            <a:ext cx="1005840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b="1" dirty="0">
                <a:cs typeface="B Zar" panose="00000400000000000000" pitchFamily="2" charset="-78"/>
              </a:rPr>
              <a:t>2. </a:t>
            </a:r>
            <a:r>
              <a:rPr lang="en-US" sz="3200" b="1" dirty="0" err="1">
                <a:cs typeface="B Zar" panose="00000400000000000000" pitchFamily="2" charset="-78"/>
              </a:rPr>
              <a:t>پیش‌بینی</a:t>
            </a:r>
            <a:r>
              <a:rPr lang="en-US" sz="3200" b="1" dirty="0">
                <a:cs typeface="B Zar" panose="00000400000000000000" pitchFamily="2" charset="-78"/>
              </a:rPr>
              <a:t> </a:t>
            </a:r>
            <a:r>
              <a:rPr lang="en-US" sz="3200" b="1" dirty="0" err="1">
                <a:cs typeface="B Zar" panose="00000400000000000000" pitchFamily="2" charset="-78"/>
              </a:rPr>
              <a:t>پیامدهای</a:t>
            </a:r>
            <a:r>
              <a:rPr lang="en-US" sz="3200" b="1" dirty="0">
                <a:cs typeface="B Zar" panose="00000400000000000000" pitchFamily="2" charset="-78"/>
              </a:rPr>
              <a:t> </a:t>
            </a:r>
            <a:r>
              <a:rPr lang="en-US" sz="3200" b="1" dirty="0" err="1">
                <a:cs typeface="B Zar" panose="00000400000000000000" pitchFamily="2" charset="-78"/>
              </a:rPr>
              <a:t>بالینی</a:t>
            </a:r>
            <a:endParaRPr lang="en-US" sz="3200" b="1" dirty="0">
              <a:cs typeface="B Zar" panose="00000400000000000000" pitchFamily="2" charset="-78"/>
            </a:endParaRPr>
          </a:p>
          <a:p>
            <a:pPr algn="just" rtl="1"/>
            <a:r>
              <a:rPr lang="en-US" sz="3200" dirty="0" err="1">
                <a:cs typeface="B Zar" panose="00000400000000000000" pitchFamily="2" charset="-78"/>
              </a:rPr>
              <a:t>مطالعات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بررسی‌شده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کاربرد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یادگیری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ماشین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را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در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پیش‌بینی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مرگ‌ومیر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داخل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بیمارستانی</a:t>
            </a:r>
            <a:r>
              <a:rPr lang="en-US" sz="3200" dirty="0">
                <a:cs typeface="B Zar" panose="00000400000000000000" pitchFamily="2" charset="-78"/>
              </a:rPr>
              <a:t> و </a:t>
            </a:r>
            <a:r>
              <a:rPr lang="en-US" sz="3200" dirty="0" err="1">
                <a:cs typeface="B Zar" panose="00000400000000000000" pitchFamily="2" charset="-78"/>
              </a:rPr>
              <a:t>بستری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مجدد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بیماران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نشان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دادند</a:t>
            </a:r>
            <a:r>
              <a:rPr lang="fa-IR" sz="3200" dirty="0">
                <a:cs typeface="B Zar" panose="00000400000000000000" pitchFamily="2" charset="-78"/>
              </a:rPr>
              <a:t>.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در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یک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مطالعه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مبتنی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داده‌های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پایش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از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راه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دور</a:t>
            </a:r>
            <a:r>
              <a:rPr lang="en-US" sz="3200" dirty="0">
                <a:cs typeface="B Zar" panose="00000400000000000000" pitchFamily="2" charset="-78"/>
              </a:rPr>
              <a:t>، </a:t>
            </a:r>
            <a:r>
              <a:rPr lang="en-US" sz="3200" dirty="0" err="1">
                <a:cs typeface="B Zar" panose="00000400000000000000" pitchFamily="2" charset="-78"/>
              </a:rPr>
              <a:t>مدل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هوش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مصنوعی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بستری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طی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هفت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روز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آینده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را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با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سطح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زیر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منحنی</a:t>
            </a:r>
            <a:r>
              <a:rPr lang="en-US" sz="3200" dirty="0">
                <a:cs typeface="B Zar" panose="00000400000000000000" pitchFamily="2" charset="-78"/>
              </a:rPr>
              <a:t> ROC</a:t>
            </a:r>
            <a:r>
              <a:rPr lang="fa-IR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برابر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با</a:t>
            </a:r>
            <a:r>
              <a:rPr lang="en-US" sz="3200" dirty="0">
                <a:cs typeface="B Zar" panose="00000400000000000000" pitchFamily="2" charset="-78"/>
              </a:rPr>
              <a:t> ۰٫۸۵۵</a:t>
            </a:r>
            <a:r>
              <a:rPr lang="fa-IR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پیش‌بینی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کرد</a:t>
            </a:r>
            <a:r>
              <a:rPr lang="en-US" sz="3200" dirty="0">
                <a:cs typeface="B Zar" panose="00000400000000000000" pitchFamily="2" charset="-78"/>
              </a:rPr>
              <a:t>؛ </a:t>
            </a:r>
            <a:r>
              <a:rPr lang="en-US" sz="3200" dirty="0" err="1">
                <a:cs typeface="B Zar" panose="00000400000000000000" pitchFamily="2" charset="-78"/>
              </a:rPr>
              <a:t>این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مقدار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در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روش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متعارف</a:t>
            </a:r>
            <a:r>
              <a:rPr lang="en-US" sz="3200" dirty="0">
                <a:cs typeface="B Zar" panose="00000400000000000000" pitchFamily="2" charset="-78"/>
              </a:rPr>
              <a:t> ۰٫۷۲۷ </a:t>
            </a:r>
            <a:r>
              <a:rPr lang="en-US" sz="3200" dirty="0" err="1">
                <a:cs typeface="B Zar" panose="00000400000000000000" pitchFamily="2" charset="-78"/>
              </a:rPr>
              <a:t>بود</a:t>
            </a:r>
            <a:r>
              <a:rPr lang="en-US" sz="3200" dirty="0">
                <a:cs typeface="B Zar" panose="00000400000000000000" pitchFamily="2" charset="-78"/>
              </a:rPr>
              <a:t>.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3C61FEC5-2F30-4468-AF11-34D87CFAA5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57260" y="14702970"/>
            <a:ext cx="7874858" cy="404544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09BF5F-A123-4828-A391-618FE9159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996578" y="5707128"/>
            <a:ext cx="6019257" cy="40128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3ACF0F-1920-4A6F-98C4-DA7C14FE7C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18901" y="14397242"/>
            <a:ext cx="9850249" cy="4846891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26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b="1" dirty="0">
                <a:cs typeface="B Zar" panose="00000400000000000000" pitchFamily="2" charset="-78"/>
              </a:rPr>
              <a:t>1. </a:t>
            </a:r>
            <a:r>
              <a:rPr lang="en-US" sz="3200" b="1" dirty="0" err="1">
                <a:cs typeface="B Zar" panose="00000400000000000000" pitchFamily="2" charset="-78"/>
              </a:rPr>
              <a:t>پیش‌بینی</a:t>
            </a:r>
            <a:r>
              <a:rPr lang="en-US" sz="3200" b="1" dirty="0">
                <a:cs typeface="B Zar" panose="00000400000000000000" pitchFamily="2" charset="-78"/>
              </a:rPr>
              <a:t> </a:t>
            </a:r>
            <a:r>
              <a:rPr lang="en-US" sz="3200" b="1" dirty="0" err="1">
                <a:cs typeface="B Zar" panose="00000400000000000000" pitchFamily="2" charset="-78"/>
              </a:rPr>
              <a:t>خطر</a:t>
            </a:r>
            <a:r>
              <a:rPr lang="en-US" sz="3200" b="1" dirty="0">
                <a:cs typeface="B Zar" panose="00000400000000000000" pitchFamily="2" charset="-78"/>
              </a:rPr>
              <a:t> </a:t>
            </a:r>
            <a:r>
              <a:rPr lang="en-US" sz="3200" b="1" dirty="0" err="1">
                <a:cs typeface="B Zar" panose="00000400000000000000" pitchFamily="2" charset="-78"/>
              </a:rPr>
              <a:t>با</a:t>
            </a:r>
            <a:r>
              <a:rPr lang="en-US" sz="3200" b="1" dirty="0">
                <a:cs typeface="B Zar" panose="00000400000000000000" pitchFamily="2" charset="-78"/>
              </a:rPr>
              <a:t> </a:t>
            </a:r>
            <a:r>
              <a:rPr lang="en-US" sz="3200" b="1" dirty="0" err="1">
                <a:cs typeface="B Zar" panose="00000400000000000000" pitchFamily="2" charset="-78"/>
              </a:rPr>
              <a:t>الکتروکاردیوگرافی</a:t>
            </a:r>
            <a:endParaRPr lang="en-US" sz="3200" b="1" dirty="0">
              <a:cs typeface="B Zar" panose="00000400000000000000" pitchFamily="2" charset="-78"/>
            </a:endParaRPr>
          </a:p>
          <a:p>
            <a:pPr lvl="0" algn="just" rtl="1"/>
            <a:r>
              <a:rPr lang="fa-IR" sz="3200" dirty="0">
                <a:cs typeface="B Zar" panose="00000400000000000000" pitchFamily="2" charset="-78"/>
              </a:rPr>
              <a:t>در مطالعه‌ای، </a:t>
            </a:r>
            <a:r>
              <a:rPr lang="en-US" sz="3200" dirty="0" err="1">
                <a:cs typeface="B Zar" panose="00000400000000000000" pitchFamily="2" charset="-78"/>
              </a:rPr>
              <a:t>در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سه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جمعیت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مستقل</a:t>
            </a:r>
            <a:r>
              <a:rPr lang="en-US" sz="3200" dirty="0">
                <a:cs typeface="B Zar" panose="00000400000000000000" pitchFamily="2" charset="-78"/>
              </a:rPr>
              <a:t>، </a:t>
            </a:r>
            <a:r>
              <a:rPr lang="en-US" sz="3200" dirty="0" err="1">
                <a:cs typeface="B Zar" panose="00000400000000000000" pitchFamily="2" charset="-78"/>
              </a:rPr>
              <a:t>غربالگری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مبتنی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الکتروکاردیوگرام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تک‌لیدی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با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افزایش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حدود</a:t>
            </a:r>
            <a:r>
              <a:rPr lang="en-US" sz="3200" dirty="0">
                <a:cs typeface="B Zar" panose="00000400000000000000" pitchFamily="2" charset="-78"/>
              </a:rPr>
              <a:t> ۳</a:t>
            </a:r>
            <a:r>
              <a:rPr lang="fa-IR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تا</a:t>
            </a:r>
            <a:r>
              <a:rPr lang="en-US" sz="3200" dirty="0">
                <a:cs typeface="B Zar" panose="00000400000000000000" pitchFamily="2" charset="-78"/>
              </a:rPr>
              <a:t> ۷</a:t>
            </a:r>
            <a:r>
              <a:rPr lang="fa-IR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برابری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خطر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بروز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نارسایی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قلبی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همراه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بود</a:t>
            </a:r>
            <a:r>
              <a:rPr lang="en-US" sz="3200" dirty="0">
                <a:cs typeface="B Zar" panose="00000400000000000000" pitchFamily="2" charset="-78"/>
              </a:rPr>
              <a:t>.</a:t>
            </a:r>
          </a:p>
          <a:p>
            <a:pPr lvl="0" algn="just" rtl="1"/>
            <a:r>
              <a:rPr lang="fa-IR" sz="3200" dirty="0">
                <a:cs typeface="B Zar" panose="00000400000000000000" pitchFamily="2" charset="-78"/>
              </a:rPr>
              <a:t>طبق یافته‌های مطالعه، </a:t>
            </a:r>
            <a:r>
              <a:rPr lang="en-US" sz="3200" dirty="0" err="1">
                <a:cs typeface="B Zar" panose="00000400000000000000" pitchFamily="2" charset="-78"/>
              </a:rPr>
              <a:t>شاخصC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fa-IR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هارل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در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این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جمعیت‌ها</a:t>
            </a:r>
            <a:r>
              <a:rPr lang="en-US" sz="3200" dirty="0">
                <a:cs typeface="B Zar" panose="00000400000000000000" pitchFamily="2" charset="-78"/>
              </a:rPr>
              <a:t> بین۰٫۷۲۳</a:t>
            </a:r>
            <a:r>
              <a:rPr lang="fa-IR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تا</a:t>
            </a:r>
            <a:r>
              <a:rPr lang="en-US" sz="3200" dirty="0">
                <a:cs typeface="B Zar" panose="00000400000000000000" pitchFamily="2" charset="-78"/>
              </a:rPr>
              <a:t> ۰٫۸۲۸ </a:t>
            </a:r>
            <a:r>
              <a:rPr lang="en-US" sz="3200" dirty="0" err="1">
                <a:cs typeface="B Zar" panose="00000400000000000000" pitchFamily="2" charset="-78"/>
              </a:rPr>
              <a:t>گزارش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شد</a:t>
            </a:r>
            <a:r>
              <a:rPr lang="en-US" sz="3200" dirty="0">
                <a:cs typeface="B Zar" panose="00000400000000000000" pitchFamily="2" charset="-78"/>
              </a:rPr>
              <a:t>.</a:t>
            </a: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A46928D3-007C-4D10-A1E8-BAF59D7F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88210" y="19678577"/>
            <a:ext cx="10058400" cy="26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b="1" dirty="0">
                <a:cs typeface="B Zar" panose="00000400000000000000" pitchFamily="2" charset="-78"/>
              </a:rPr>
              <a:t>4. </a:t>
            </a:r>
            <a:r>
              <a:rPr lang="en-US" sz="3200" b="1" dirty="0" err="1">
                <a:cs typeface="B Zar" panose="00000400000000000000" pitchFamily="2" charset="-78"/>
              </a:rPr>
              <a:t>تشخیص</a:t>
            </a:r>
            <a:r>
              <a:rPr lang="en-US" sz="3200" b="1" dirty="0">
                <a:cs typeface="B Zar" panose="00000400000000000000" pitchFamily="2" charset="-78"/>
              </a:rPr>
              <a:t> </a:t>
            </a:r>
            <a:r>
              <a:rPr lang="en-US" sz="3200" b="1" dirty="0" err="1">
                <a:cs typeface="B Zar" panose="00000400000000000000" pitchFamily="2" charset="-78"/>
              </a:rPr>
              <a:t>نارسایی</a:t>
            </a:r>
            <a:r>
              <a:rPr lang="en-US" sz="3200" b="1" dirty="0">
                <a:cs typeface="B Zar" panose="00000400000000000000" pitchFamily="2" charset="-78"/>
              </a:rPr>
              <a:t> </a:t>
            </a:r>
            <a:r>
              <a:rPr lang="en-US" sz="3200" b="1" dirty="0" err="1">
                <a:cs typeface="B Zar" panose="00000400000000000000" pitchFamily="2" charset="-78"/>
              </a:rPr>
              <a:t>قلبی</a:t>
            </a:r>
            <a:r>
              <a:rPr lang="en-US" sz="3200" b="1" dirty="0">
                <a:cs typeface="B Zar" panose="00000400000000000000" pitchFamily="2" charset="-78"/>
              </a:rPr>
              <a:t> </a:t>
            </a:r>
            <a:r>
              <a:rPr lang="en-US" sz="3200" b="1" dirty="0" err="1">
                <a:cs typeface="B Zar" panose="00000400000000000000" pitchFamily="2" charset="-78"/>
              </a:rPr>
              <a:t>با</a:t>
            </a:r>
            <a:r>
              <a:rPr lang="en-US" sz="3200" b="1" dirty="0">
                <a:cs typeface="B Zar" panose="00000400000000000000" pitchFamily="2" charset="-78"/>
              </a:rPr>
              <a:t> </a:t>
            </a:r>
            <a:r>
              <a:rPr lang="en-US" sz="3200" b="1" dirty="0" err="1">
                <a:cs typeface="B Zar" panose="00000400000000000000" pitchFamily="2" charset="-78"/>
              </a:rPr>
              <a:t>اکوکاردیوگرافی</a:t>
            </a:r>
            <a:endParaRPr lang="en-US" sz="3200" b="1" dirty="0">
              <a:cs typeface="B Zar" panose="00000400000000000000" pitchFamily="2" charset="-78"/>
            </a:endParaRPr>
          </a:p>
          <a:p>
            <a:pPr algn="just" rtl="1"/>
            <a:r>
              <a:rPr lang="en-US" sz="3200" dirty="0" err="1">
                <a:cs typeface="B Zar" panose="00000400000000000000" pitchFamily="2" charset="-78"/>
              </a:rPr>
              <a:t>مدل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مبتنی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ویدئوی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نمای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چهارحفره‌ای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آپیکال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اکوکاردیوگرافی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برای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شناسایی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نارسایی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قلبی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با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کسر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جهشی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حفظ‌شده</a:t>
            </a:r>
            <a:r>
              <a:rPr lang="en-US" sz="3200" dirty="0">
                <a:cs typeface="B Zar" panose="00000400000000000000" pitchFamily="2" charset="-78"/>
              </a:rPr>
              <a:t>، </a:t>
            </a:r>
            <a:r>
              <a:rPr lang="en-US" sz="3200" dirty="0" err="1">
                <a:cs typeface="B Zar" panose="00000400000000000000" pitchFamily="2" charset="-78"/>
              </a:rPr>
              <a:t>حساسیت</a:t>
            </a:r>
            <a:r>
              <a:rPr lang="fa-IR" sz="3200" dirty="0">
                <a:cs typeface="B Zar" panose="00000400000000000000" pitchFamily="2" charset="-78"/>
              </a:rPr>
              <a:t> </a:t>
            </a:r>
            <a:r>
              <a:rPr lang="en-US" sz="3200" dirty="0">
                <a:cs typeface="B Zar" panose="00000400000000000000" pitchFamily="2" charset="-78"/>
              </a:rPr>
              <a:t>۸۷٫۸</a:t>
            </a:r>
            <a:r>
              <a:rPr lang="fa-IR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درصد</a:t>
            </a:r>
            <a:r>
              <a:rPr lang="en-US" sz="3200" dirty="0">
                <a:cs typeface="B Zar" panose="00000400000000000000" pitchFamily="2" charset="-78"/>
              </a:rPr>
              <a:t> و </a:t>
            </a:r>
            <a:r>
              <a:rPr lang="en-US" sz="3200" dirty="0" err="1">
                <a:cs typeface="B Zar" panose="00000400000000000000" pitchFamily="2" charset="-78"/>
              </a:rPr>
              <a:t>ویژگی</a:t>
            </a:r>
            <a:r>
              <a:rPr lang="en-US" sz="3200" dirty="0">
                <a:cs typeface="B Zar" panose="00000400000000000000" pitchFamily="2" charset="-78"/>
              </a:rPr>
              <a:t> ۸۱٫۹</a:t>
            </a:r>
            <a:r>
              <a:rPr lang="fa-IR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درصد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داشت</a:t>
            </a:r>
            <a:r>
              <a:rPr lang="en-US" sz="3200" dirty="0">
                <a:cs typeface="B Zar" panose="00000400000000000000" pitchFamily="2" charset="-78"/>
              </a:rPr>
              <a:t> و </a:t>
            </a:r>
            <a:r>
              <a:rPr lang="en-US" sz="3200" dirty="0" err="1">
                <a:cs typeface="B Zar" panose="00000400000000000000" pitchFamily="2" charset="-78"/>
              </a:rPr>
              <a:t>توانست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بخشی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از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موارد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با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وضعیت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تشخیصی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نامشخص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را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بازطبقه‌بندی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err="1">
                <a:cs typeface="B Zar" panose="00000400000000000000" pitchFamily="2" charset="-78"/>
              </a:rPr>
              <a:t>کند</a:t>
            </a:r>
            <a:r>
              <a:rPr lang="en-US" sz="3200" dirty="0">
                <a:cs typeface="B Zar" panose="00000400000000000000" pitchFamily="2" charset="-78"/>
              </a:rPr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402867" y="16556744"/>
            <a:ext cx="976407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3200" dirty="0"/>
              <a:t>Dhingra LS, et al. Artificial Intelligence–Enabled Prediction of Heart Failure Risk From Single-Lead Electrocardiograms. </a:t>
            </a:r>
            <a:r>
              <a:rPr lang="en-US" sz="3200" i="1" dirty="0"/>
              <a:t>JAMA Cardiology</a:t>
            </a:r>
            <a:r>
              <a:rPr lang="en-US" sz="3200" dirty="0"/>
              <a:t>. 2025;10(6):574–584.</a:t>
            </a:r>
          </a:p>
          <a:p>
            <a:pPr lvl="0" algn="just"/>
            <a:r>
              <a:rPr lang="en-US" sz="3200" dirty="0"/>
              <a:t>Akerman AP, et al. Automated Echocardiographic Detection of Heart Failure With Preserved Ejection Fraction Using Artificial Intelligence. </a:t>
            </a:r>
            <a:r>
              <a:rPr lang="en-US" sz="3200" i="1" dirty="0"/>
              <a:t>JACC: Advances</a:t>
            </a:r>
            <a:r>
              <a:rPr lang="en-US" sz="3200" dirty="0"/>
              <a:t>. 2023;2(6):100452.</a:t>
            </a:r>
          </a:p>
          <a:p>
            <a:pPr lvl="0" algn="just"/>
            <a:r>
              <a:rPr lang="en-US" sz="3200" dirty="0"/>
              <a:t>Hinrichs N, et al. Artificial intelligence based real-time prediction of imminent heart failure </a:t>
            </a:r>
            <a:r>
              <a:rPr lang="en-US" sz="3200" dirty="0" err="1"/>
              <a:t>hospitalisation</a:t>
            </a:r>
            <a:r>
              <a:rPr lang="en-US" sz="3200" dirty="0"/>
              <a:t> in patients undergoing non-invasive telemedicine. </a:t>
            </a:r>
            <a:r>
              <a:rPr lang="en-US" sz="3200" i="1" dirty="0"/>
              <a:t>Frontiers in Cardiovascular Medicine</a:t>
            </a:r>
            <a:r>
              <a:rPr lang="en-US" sz="3200" dirty="0"/>
              <a:t>. 2024;11:1457995.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8DF57D-1870-A25B-7A0B-11C1635813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9934" y="18227293"/>
            <a:ext cx="9635637" cy="48468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CBAC3E-C161-949F-7D8B-20F72E7D07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099" y="11610873"/>
            <a:ext cx="3194699" cy="32489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AFD53B-9593-E8F4-5766-5E8DD84F05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8748" y="4749586"/>
            <a:ext cx="3415845" cy="451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1210</TotalTime>
  <Words>583</Words>
  <Application>Microsoft Office PowerPoint</Application>
  <PresentationFormat>Custom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B Zar</vt:lpstr>
      <vt:lpstr>Calibri</vt:lpstr>
      <vt:lpstr>Calibri Light</vt:lpstr>
      <vt:lpstr>inherit</vt:lpstr>
      <vt:lpstr>Libre Baskerville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aref poorbafrani</cp:lastModifiedBy>
  <cp:revision>41</cp:revision>
  <dcterms:created xsi:type="dcterms:W3CDTF">2026-09-07T19:22:54Z</dcterms:created>
  <dcterms:modified xsi:type="dcterms:W3CDTF">2026-10-16T17:35:50Z</dcterms:modified>
</cp:coreProperties>
</file>