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6"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31" d="100"/>
          <a:sy n="31" d="100"/>
        </p:scale>
        <p:origin x="690"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62DA6C8E-936A-4564-B4C0-BD6EC6FADDC0}" type="datetimeFigureOut">
              <a:rPr lang="en-US" smtClean="0"/>
              <a:t>9/30/2026</a:t>
            </a:fld>
            <a:endParaRPr lang="en-US"/>
          </a:p>
        </p:txBody>
      </p:sp>
      <p:sp>
        <p:nvSpPr>
          <p:cNvPr id="4" name="Slide Image Placeholder 3"/>
          <p:cNvSpPr>
            <a:spLocks noGrp="1" noRot="1" noChangeAspect="1"/>
          </p:cNvSpPr>
          <p:nvPr>
            <p:ph type="sldImg" idx="2"/>
          </p:nvPr>
        </p:nvSpPr>
        <p:spPr>
          <a:xfrm>
            <a:off x="2508250" y="857250"/>
            <a:ext cx="41275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C138A2B5-C6BD-4BDC-8456-320606F97DC0}" type="slidenum">
              <a:rPr lang="en-US" smtClean="0"/>
              <a:t>‹#›</a:t>
            </a:fld>
            <a:endParaRPr lang="en-US"/>
          </a:p>
        </p:txBody>
      </p:sp>
    </p:spTree>
    <p:extLst>
      <p:ext uri="{BB962C8B-B14F-4D97-AF65-F5344CB8AC3E}">
        <p14:creationId xmlns:p14="http://schemas.microsoft.com/office/powerpoint/2010/main" val="2270306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138A2B5-C6BD-4BDC-8456-320606F97DC0}" type="slidenum">
              <a:rPr lang="en-US" smtClean="0"/>
              <a:t>1</a:t>
            </a:fld>
            <a:endParaRPr lang="en-US"/>
          </a:p>
        </p:txBody>
      </p:sp>
    </p:spTree>
    <p:extLst>
      <p:ext uri="{BB962C8B-B14F-4D97-AF65-F5344CB8AC3E}">
        <p14:creationId xmlns:p14="http://schemas.microsoft.com/office/powerpoint/2010/main" val="21162108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9/30/2026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9/30/2026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9/30/2026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9/30/2026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5219107" y="4431319"/>
            <a:ext cx="30544167" cy="2215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algn="ctr" defTabSz="4029542">
              <a:spcBef>
                <a:spcPct val="20000"/>
              </a:spcBef>
              <a:defRPr/>
            </a:pPr>
            <a:r>
              <a:rPr lang="fa-IR" sz="6000" b="1" dirty="0">
                <a:solidFill>
                  <a:schemeClr val="tx1"/>
                </a:solidFill>
                <a:latin typeface="Times New Roman" panose="02020603050405020304" pitchFamily="18" charset="0"/>
                <a:cs typeface="B Zar" panose="00000400000000000000" pitchFamily="2" charset="-78"/>
              </a:rPr>
              <a:t>بررسی شرایط ارگونومیک مدارس  شهر همدان و مقایسه آن با استانداردهای موجود همراه با ارائه راه حل های کاردرمانی متناسب با حل مشکلات </a:t>
            </a:r>
            <a:endParaRPr lang="en-US" sz="6000" b="1" dirty="0">
              <a:solidFill>
                <a:schemeClr val="tx1"/>
              </a:solidFill>
              <a:latin typeface="Times New Roman" panose="02020603050405020304" pitchFamily="18" charset="0"/>
              <a:cs typeface="B Zar" panose="00000400000000000000" pitchFamily="2" charset="-78"/>
            </a:endParaRPr>
          </a:p>
        </p:txBody>
      </p:sp>
      <p:sp>
        <p:nvSpPr>
          <p:cNvPr id="64" name="Rounded Rectangle 9">
            <a:extLst>
              <a:ext uri="{FF2B5EF4-FFF2-40B4-BE49-F238E27FC236}">
                <a16:creationId xmlns:a16="http://schemas.microsoft.com/office/drawing/2014/main" id="{69BCCD98-1CB6-4621-909D-4ABDA3EA51DD}"/>
              </a:ext>
            </a:extLst>
          </p:cNvPr>
          <p:cNvSpPr/>
          <p:nvPr/>
        </p:nvSpPr>
        <p:spPr>
          <a:xfrm>
            <a:off x="885328" y="4884811"/>
            <a:ext cx="2859135" cy="2821875"/>
          </a:xfrm>
          <a:prstGeom prst="roundRect">
            <a:avLst/>
          </a:prstGeom>
          <a:noFill/>
          <a:ln>
            <a:solidFill>
              <a:schemeClr val="accent1"/>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rtl="1"/>
            <a:r>
              <a:rPr lang="fa-IR" sz="5400" dirty="0">
                <a:solidFill>
                  <a:schemeClr val="accent1"/>
                </a:solidFill>
                <a:cs typeface="B Nazanin" panose="00000400000000000000" pitchFamily="2" charset="-78"/>
              </a:rPr>
              <a:t>عکس نویسنده</a:t>
            </a:r>
            <a:endParaRPr lang="en-US" sz="5400" dirty="0">
              <a:solidFill>
                <a:schemeClr val="accent1"/>
              </a:solidFill>
              <a:cs typeface="B Nazanin" panose="00000400000000000000" pitchFamily="2" charset="-78"/>
            </a:endParaRP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6999889" y="6756288"/>
            <a:ext cx="26340710" cy="6081665"/>
          </a:xfrm>
          <a:prstGeom prst="rect">
            <a:avLst/>
          </a:prstGeom>
        </p:spPr>
        <p:txBody>
          <a:bodyPr wrap="square"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a:r>
              <a:rPr lang="fa-IR" sz="4000" b="1" dirty="0">
                <a:solidFill>
                  <a:srgbClr val="000001"/>
                </a:solidFill>
                <a:latin typeface="Times New Roman" panose="02020603050405020304" pitchFamily="18" charset="0"/>
                <a:ea typeface="Open Sauce Bold"/>
                <a:cs typeface="B Zar" panose="00000400000000000000" pitchFamily="2" charset="-78"/>
                <a:sym typeface="Open Sauce Bold"/>
              </a:rPr>
              <a:t>هستی آئینی*(1)، اقدس خداکرمی(2)</a:t>
            </a:r>
            <a:endParaRPr lang="fa-IR" sz="3600" b="1" dirty="0">
              <a:solidFill>
                <a:srgbClr val="000001"/>
              </a:solidFill>
              <a:latin typeface="Times New Roman" panose="02020603050405020304" pitchFamily="18" charset="0"/>
              <a:ea typeface="Open Sauce Bold"/>
              <a:cs typeface="B Zar" panose="00000400000000000000" pitchFamily="2" charset="-78"/>
              <a:sym typeface="Open Sauce Bold"/>
            </a:endParaRPr>
          </a:p>
          <a:p>
            <a:pPr algn="ctr" rtl="1"/>
            <a:r>
              <a:rPr lang="fa-IR" sz="3600" b="1" dirty="0">
                <a:solidFill>
                  <a:srgbClr val="000001"/>
                </a:solidFill>
                <a:latin typeface="Times New Roman" panose="02020603050405020304" pitchFamily="18" charset="0"/>
                <a:ea typeface="Open Sauce Bold"/>
                <a:cs typeface="B Zar" panose="00000400000000000000" pitchFamily="2" charset="-78"/>
                <a:sym typeface="Open Sauce Bold"/>
              </a:rPr>
              <a:t>(1) دانشجوی کاردرمانی،  دانشکده علوم توانبخشی ، دانشگاه علوم پزشکی و خدمات بهداشتی درمانی همدان</a:t>
            </a:r>
          </a:p>
          <a:p>
            <a:pPr algn="ctr" rtl="1"/>
            <a:r>
              <a:rPr lang="fa-IR" sz="3600" b="1" dirty="0">
                <a:solidFill>
                  <a:srgbClr val="000001"/>
                </a:solidFill>
                <a:latin typeface="Times New Roman" panose="02020603050405020304" pitchFamily="18" charset="0"/>
                <a:ea typeface="Open Sauce Bold"/>
                <a:cs typeface="B Zar" panose="00000400000000000000" pitchFamily="2" charset="-78"/>
                <a:sym typeface="Open Sauce Bold"/>
              </a:rPr>
              <a:t>ایمیل:  </a:t>
            </a:r>
            <a:r>
              <a:rPr lang="en-US" sz="3600" b="1" dirty="0">
                <a:solidFill>
                  <a:srgbClr val="000001"/>
                </a:solidFill>
                <a:latin typeface="Times New Roman" panose="02020603050405020304" pitchFamily="18" charset="0"/>
                <a:ea typeface="Open Sauce Bold"/>
                <a:cs typeface="B Zar" panose="00000400000000000000" pitchFamily="2" charset="-78"/>
                <a:sym typeface="Open Sauce Bold"/>
              </a:rPr>
              <a:t>Hastiaeiniot@gmail.com</a:t>
            </a:r>
          </a:p>
          <a:p>
            <a:pPr algn="ctr" rtl="1"/>
            <a:r>
              <a:rPr lang="fa-IR" sz="3600" b="1" dirty="0">
                <a:solidFill>
                  <a:srgbClr val="000001"/>
                </a:solidFill>
                <a:latin typeface="Times New Roman" panose="02020603050405020304" pitchFamily="18" charset="0"/>
                <a:ea typeface="Open Sauce Bold"/>
                <a:cs typeface="B Zar" panose="00000400000000000000" pitchFamily="2" charset="-78"/>
                <a:sym typeface="Open Sauce Bold"/>
              </a:rPr>
              <a:t>(2)مهندسی بهداشت محیط، دانشکده بهداشت ، دانشگاه علوم پزشکی و خدمات بهداشتی درمانی همدان</a:t>
            </a:r>
          </a:p>
          <a:p>
            <a:pPr algn="ctr" rtl="1"/>
            <a:r>
              <a:rPr lang="fa-IR" sz="3600" b="1" dirty="0">
                <a:solidFill>
                  <a:srgbClr val="000001"/>
                </a:solidFill>
                <a:latin typeface="Times New Roman" panose="02020603050405020304" pitchFamily="18" charset="0"/>
                <a:ea typeface="Open Sauce Bold"/>
                <a:cs typeface="B Zar" panose="00000400000000000000" pitchFamily="2" charset="-78"/>
                <a:sym typeface="Open Sauce Bold"/>
              </a:rPr>
              <a:t>ایمیل: </a:t>
            </a:r>
            <a:r>
              <a:rPr lang="en-US" sz="3600" b="1" dirty="0">
                <a:solidFill>
                  <a:srgbClr val="000001"/>
                </a:solidFill>
                <a:latin typeface="Times New Roman" panose="02020603050405020304" pitchFamily="18" charset="0"/>
                <a:ea typeface="Open Sauce Bold"/>
                <a:cs typeface="B Zar" panose="00000400000000000000" pitchFamily="2" charset="-78"/>
                <a:sym typeface="Open Sauce Bold"/>
              </a:rPr>
              <a:t>Azera1381@YAHOO.COM</a:t>
            </a:r>
          </a:p>
          <a:p>
            <a:pPr algn="ctr" rtl="1"/>
            <a:endParaRPr lang="fa-IR" sz="4000" b="1" dirty="0">
              <a:solidFill>
                <a:srgbClr val="000001"/>
              </a:solidFill>
              <a:latin typeface="Times New Roman" panose="02020603050405020304" pitchFamily="18" charset="0"/>
              <a:ea typeface="Open Sauce Bold"/>
              <a:cs typeface="Times New Roman" panose="02020603050405020304" pitchFamily="18" charset="0"/>
              <a:sym typeface="Open Sauce Bold"/>
            </a:endParaRPr>
          </a:p>
          <a:p>
            <a:pPr marL="742950" indent="-742950" algn="ctr" rtl="1">
              <a:buAutoNum type="arabicParenBoth"/>
            </a:pPr>
            <a:endParaRPr lang="fa-IR" sz="4000" b="1" dirty="0">
              <a:solidFill>
                <a:srgbClr val="000001"/>
              </a:solidFill>
              <a:latin typeface="Times New Roman" panose="02020603050405020304" pitchFamily="18" charset="0"/>
              <a:ea typeface="Open Sauce Bold"/>
              <a:cs typeface="Times New Roman" panose="02020603050405020304" pitchFamily="18" charset="0"/>
              <a:sym typeface="Open Sauce Bold"/>
            </a:endParaRPr>
          </a:p>
          <a:p>
            <a:pPr algn="ctr" rtl="1"/>
            <a:endParaRPr lang="fa-IR" sz="4000" b="1" dirty="0">
              <a:solidFill>
                <a:srgbClr val="000001"/>
              </a:solidFill>
              <a:latin typeface="Times New Roman" panose="02020603050405020304" pitchFamily="18" charset="0"/>
              <a:ea typeface="Open Sauce Bold"/>
              <a:cs typeface="Times New Roman" panose="02020603050405020304" pitchFamily="18" charset="0"/>
              <a:sym typeface="Open Sauce Bold"/>
            </a:endParaRPr>
          </a:p>
          <a:p>
            <a:pPr algn="ctr"/>
            <a:endParaRPr lang="en-US" sz="3200" dirty="0">
              <a:solidFill>
                <a:srgbClr val="235078"/>
              </a:solidFill>
              <a:latin typeface="Times New Roman" panose="02020603050405020304" pitchFamily="18" charset="0"/>
              <a:cs typeface="Times New Roman" panose="02020603050405020304" pitchFamily="18" charset="0"/>
            </a:endParaRP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18507" y="862642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dirty="0">
                <a:solidFill>
                  <a:schemeClr val="bg1"/>
                </a:solidFill>
                <a:latin typeface="Libre Baskerville" panose="02000000000000000000" pitchFamily="2" charset="0"/>
                <a:cs typeface="B Titr" panose="00000700000000000000" pitchFamily="2" charset="-78"/>
              </a:rPr>
              <a:t>مقدمه</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221983" y="10174884"/>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dirty="0">
                <a:solidFill>
                  <a:schemeClr val="bg1"/>
                </a:solidFill>
                <a:latin typeface="Libre Baskerville" panose="02000000000000000000" pitchFamily="2" charset="0"/>
                <a:cs typeface="B Titr" panose="00000700000000000000" pitchFamily="2" charset="-78"/>
              </a:rPr>
              <a:t>یافته ها</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48724" y="1014112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dirty="0">
                <a:solidFill>
                  <a:schemeClr val="bg1"/>
                </a:solidFill>
                <a:latin typeface="Libre Baskerville" panose="02000000000000000000" pitchFamily="2" charset="0"/>
                <a:cs typeface="B Titr" panose="00000700000000000000" pitchFamily="2" charset="-78"/>
              </a:rPr>
              <a:t>نتیجه گیری</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697721" y="1909270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dirty="0">
                <a:solidFill>
                  <a:schemeClr val="bg1"/>
                </a:solidFill>
                <a:latin typeface="Libre Baskerville" panose="02000000000000000000" pitchFamily="2" charset="0"/>
                <a:cs typeface="B Titr" panose="00000700000000000000" pitchFamily="2" charset="-78"/>
              </a:rPr>
              <a:t>روش ها</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148724" y="21175988"/>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a:r>
              <a:rPr lang="fa-IR" sz="3600" b="1" dirty="0">
                <a:solidFill>
                  <a:schemeClr val="bg1"/>
                </a:solidFill>
                <a:latin typeface="Times New Roman Bold"/>
                <a:ea typeface="Times New Roman Bold"/>
                <a:cs typeface="B Titr" panose="00000700000000000000" pitchFamily="2" charset="-78"/>
                <a:sym typeface="Times New Roman Bold"/>
              </a:rPr>
              <a:t>رفرنس ها</a:t>
            </a:r>
            <a:endParaRPr lang="en-US" sz="3600" b="1" dirty="0">
              <a:solidFill>
                <a:schemeClr val="bg1"/>
              </a:solidFill>
              <a:latin typeface="Times New Roman Bold"/>
              <a:ea typeface="Times New Roman Bold"/>
              <a:cs typeface="B Titr" panose="00000700000000000000" pitchFamily="2" charset="-78"/>
              <a:sym typeface="Times New Roman Bold"/>
            </a:endParaRPr>
          </a:p>
        </p:txBody>
      </p:sp>
      <p:sp>
        <p:nvSpPr>
          <p:cNvPr id="73" name="TextBox 72">
            <a:extLst>
              <a:ext uri="{FF2B5EF4-FFF2-40B4-BE49-F238E27FC236}">
                <a16:creationId xmlns:a16="http://schemas.microsoft.com/office/drawing/2014/main" id="{78ACE6C8-764A-491B-97C3-71DD70C00B3C}"/>
              </a:ext>
            </a:extLst>
          </p:cNvPr>
          <p:cNvSpPr txBox="1"/>
          <p:nvPr/>
        </p:nvSpPr>
        <p:spPr>
          <a:xfrm>
            <a:off x="144048" y="9685805"/>
            <a:ext cx="10884714" cy="9448740"/>
          </a:xfrm>
          <a:prstGeom prst="rect">
            <a:avLst/>
          </a:prstGeom>
          <a:noFill/>
        </p:spPr>
        <p:txBody>
          <a:bodyPr wrap="square" rtlCol="0">
            <a:spAutoFit/>
          </a:bodyPr>
          <a:lstStyle>
            <a:defPPr>
              <a:defRPr kern="1200"/>
            </a:defPPr>
          </a:lstStyle>
          <a:p>
            <a:pPr algn="just" rtl="1"/>
            <a:r>
              <a:rPr lang="fa-IR" sz="3200" dirty="0">
                <a:latin typeface="Times New Roman" panose="02020603050405020304" pitchFamily="18" charset="0"/>
                <a:ea typeface="Open Sans" panose="020B0606030504020204" pitchFamily="34" charset="0"/>
                <a:cs typeface="B Zar" panose="00000400000000000000" pitchFamily="2" charset="-78"/>
              </a:rPr>
              <a:t> یکی از مهم‌ترین و تأثیرگذار‌ترین مسایل بهداشتی در مدارس، رعایت مسائل ارگونومیکي است. اگر اصول ارگونومی از قبيل روشنايي،گرما، سرما، سر و صدا، وضعيت ميز و نيمكت ها، ابعاد صندلي ها ، روش نشستن  حمل و جابجائي جزوات و لوازم التحريرمورد توجه اوليا، مديران ، دانش آموزان قرار بگيرد از يك طرف سبب پیشگیری ازحوادث وآسیب‌های اسکلتی - عضلانی ازجمله کمردرد، دردگردن، مچ درد وغیره ميگردد و از طرف ديگر وقتی دانش آموز درگیر مشکلات جسمانی نباشد می تواند با انگیزه وآسایشی بیشتر به تحصیل پرداخته و کیفیت آموزش ارتقا یابد یا به حاشیه سوق پیدا نکند.در صورت بي توجهي و يا كم توجهي به تامين فاکتور های ارگونومیکي مورد نياز در محيط مدرسه سلامت  وتندرستی دانش آموزان تحت  تاثیر قرار گرفته و ادامه اين وضعيت، دانش آموزان را در بزرگسالي مستعد ابتلا به بسياري از اختلالات و ناهنجاري هاي اسكلتي، عضلاني و قامتي علی خصوص در دختران مينمايد. عدم رعایت اصول ارگونومی موجب آسیب های اسکلتی عضلانی می گردد که این عارضه می تواند بر روی بسیاری از اندام های بدن از جمله اندام هایی نظیر پشت، گردن، شانه ها، دست ها و پاها اثر بگذارد در يك بررسي و مطالعه 5 ساله معاونت تربيت بدني و تندرستي بررسي ساختار قامتي دانش آموزان دختر نشان داد كه هر دانش آموز دختر دو يا سه ناهنجاری چون گودي كمر، شانه افتاده، كف پاي صاف دارد</a:t>
            </a:r>
            <a:r>
              <a:rPr lang="en-US" sz="3200" dirty="0">
                <a:latin typeface="Times New Roman" panose="02020603050405020304" pitchFamily="18" charset="0"/>
                <a:ea typeface="Open Sans" panose="020B0606030504020204" pitchFamily="34" charset="0"/>
                <a:cs typeface="B Zar" panose="00000400000000000000" pitchFamily="2" charset="-78"/>
              </a:rPr>
              <a:t>.</a:t>
            </a:r>
            <a:r>
              <a:rPr lang="fa-IR" sz="3200" dirty="0">
                <a:latin typeface="Times New Roman" panose="02020603050405020304" pitchFamily="18" charset="0"/>
                <a:ea typeface="Open Sans" panose="020B0606030504020204" pitchFamily="34" charset="0"/>
                <a:cs typeface="B Zar" panose="00000400000000000000" pitchFamily="2" charset="-78"/>
              </a:rPr>
              <a:t> کاردرمانی نیز یکی از رشته های علوم توانبخشی است که با ارزیابی عملکرد فرد و محیط ، میتواند در اصلاح وضعیت بدنی ، آموزش صحیح نشستن ، پیشگیری از آسیب های اسکلتی – عضلانی و بهبود عملکرد افراد علی الخصوص جامعه هدف ما یعنی دانش آموزان نقش موثری ایفا میکند.</a:t>
            </a:r>
          </a:p>
        </p:txBody>
      </p:sp>
      <p:sp>
        <p:nvSpPr>
          <p:cNvPr id="76" name="TextBox 75">
            <a:extLst>
              <a:ext uri="{FF2B5EF4-FFF2-40B4-BE49-F238E27FC236}">
                <a16:creationId xmlns:a16="http://schemas.microsoft.com/office/drawing/2014/main" id="{82745442-14D6-454C-AEAA-7ECB778143F4}"/>
              </a:ext>
            </a:extLst>
          </p:cNvPr>
          <p:cNvSpPr txBox="1"/>
          <p:nvPr/>
        </p:nvSpPr>
        <p:spPr>
          <a:xfrm>
            <a:off x="32996531" y="11314782"/>
            <a:ext cx="9857035" cy="9448740"/>
          </a:xfrm>
          <a:prstGeom prst="rect">
            <a:avLst/>
          </a:prstGeom>
          <a:noFill/>
        </p:spPr>
        <p:txBody>
          <a:bodyPr wrap="square" rtlCol="0">
            <a:spAutoFit/>
          </a:bodyPr>
          <a:lstStyle>
            <a:defPPr>
              <a:defRPr kern="1200"/>
            </a:defPPr>
          </a:lstStyle>
          <a:p>
            <a:pPr algn="just" rtl="1"/>
            <a:r>
              <a:rPr lang="fa-IR" sz="3200" dirty="0">
                <a:solidFill>
                  <a:srgbClr val="000001"/>
                </a:solidFill>
                <a:latin typeface="Times New Roman"/>
                <a:ea typeface="Times New Roman"/>
                <a:cs typeface="B Zar" panose="00000400000000000000" pitchFamily="2" charset="-78"/>
                <a:sym typeface="Times New Roman"/>
              </a:rPr>
              <a:t>آگاه نمودن دانش آموزان از وضعیتهاي صحیح بدنی در هنگام مطالعه، نشستن، خوابیدن و پوشیدن کفش نامناسب و حمل نادرست اشیاء می تواند از بروز مشکلات ساختار قامتی دانش آموزان در آینده جلوگیری نماید. از محدودیت های این پژوهش میتوان به آیتم هائی مانند عدم کنتـرل ویژگیهاي وراثتی تأثیر گذار بر ناهنجاري هاي سـتون فقـرات ، عدم دسترسی به ابزارهــاي تشخیــصی دقیــق چــون تــصویر بــرداري جهت شناسایی ناهنجاري ها اشاره کرد . بنـابراین، به طورکلی تحقیق حاضـر نـشان دهنـده امکان وقوع ناهنجاری های ساختار قامتی بین دانش آموزان دارد که علاوه بر رعایت و پیاده نمودن استانداردها در مدارس، عـواملی چـون فقـر حرکتـی، ضعف عضلانی، عادات نادرست در راه رفتن، ایستادن، نشستن، خوابیدن، حمل نادرست کیف و وسایل، اسـتفاده از تجهیـزات غیر استاندارد و غیره نقش بسزایی در ایجـاد هـر یـک از ایـن ناهنجاريها دارند  که نیاز به برنامه ریـزي دقیـق از طرف مسئولین و مربیان تربیت بدنی و ورزش، ضروري به نظر می رسد .</a:t>
            </a:r>
          </a:p>
          <a:p>
            <a:pPr algn="just" rtl="1"/>
            <a:r>
              <a:rPr lang="fa-IR" sz="3200" dirty="0">
                <a:solidFill>
                  <a:srgbClr val="000001"/>
                </a:solidFill>
                <a:latin typeface="Times New Roman"/>
                <a:ea typeface="Times New Roman"/>
                <a:cs typeface="B Zar" panose="00000400000000000000" pitchFamily="2" charset="-78"/>
                <a:sym typeface="Times New Roman"/>
              </a:rPr>
              <a:t>غالبا مشاهده میگردید که دانش آموز با وجود آگاهی از عوارض نشستن نادرست بدلیل خستگی در لحظه موضوع درست نشستن را فراموش کرده اند، که تذکر معلمان میتواند در این زمینه مثمر ثمر باشد.</a:t>
            </a:r>
          </a:p>
          <a:p>
            <a:pPr algn="just" rtl="1"/>
            <a:r>
              <a:rPr lang="fa-IR" sz="3200" dirty="0">
                <a:solidFill>
                  <a:srgbClr val="000001"/>
                </a:solidFill>
                <a:latin typeface="Times New Roman"/>
                <a:ea typeface="Times New Roman"/>
                <a:cs typeface="B Zar" panose="00000400000000000000" pitchFamily="2" charset="-78"/>
                <a:sym typeface="Times New Roman"/>
              </a:rPr>
              <a:t>آموزش مفهوم و عواقب درست نشستن را باید از سال های اول ابتدایی به دانش آموزان آموخت . با پشتکار در آموزش در طی سال های تحصیلی موضوع درست نشستن در دانش آموزان باید به یک قانون ، باور و اعتقاد تبدیل شود</a:t>
            </a:r>
          </a:p>
        </p:txBody>
      </p:sp>
      <p:sp>
        <p:nvSpPr>
          <p:cNvPr id="84" name="TextBox 37">
            <a:extLst>
              <a:ext uri="{FF2B5EF4-FFF2-40B4-BE49-F238E27FC236}">
                <a16:creationId xmlns:a16="http://schemas.microsoft.com/office/drawing/2014/main" id="{0CE218E2-C10E-4C6A-95F2-0A69ECC1C187}"/>
              </a:ext>
            </a:extLst>
          </p:cNvPr>
          <p:cNvSpPr txBox="1"/>
          <p:nvPr/>
        </p:nvSpPr>
        <p:spPr>
          <a:xfrm>
            <a:off x="32082278" y="22240516"/>
            <a:ext cx="10947898" cy="1969770"/>
          </a:xfrm>
          <a:prstGeom prst="rect">
            <a:avLst/>
          </a:prstGeom>
        </p:spPr>
        <p:txBody>
          <a:bodyPr wrap="square" lIns="0" tIns="0" rIns="0" bIns="0" rtlCol="0" anchor="t">
            <a:spAutoFit/>
          </a:bodyPr>
          <a:lstStyle/>
          <a:p>
            <a:pPr algn="r" rtl="1"/>
            <a:r>
              <a:rPr lang="fa-IR" sz="3200" dirty="0">
                <a:solidFill>
                  <a:srgbClr val="000001"/>
                </a:solidFill>
                <a:latin typeface="Times New Roman"/>
                <a:ea typeface="Times New Roman"/>
                <a:cs typeface="B Zar" panose="00000400000000000000" pitchFamily="2" charset="-78"/>
                <a:sym typeface="Times New Roman"/>
              </a:rPr>
              <a:t>استاندارد ساختمان مدارس موسسه استاندارد ایران تالیف کارشناسان</a:t>
            </a:r>
          </a:p>
          <a:p>
            <a:pPr algn="r" rtl="1"/>
            <a:r>
              <a:rPr lang="fa-IR" sz="3200" dirty="0">
                <a:solidFill>
                  <a:srgbClr val="000001"/>
                </a:solidFill>
                <a:latin typeface="Times New Roman"/>
                <a:ea typeface="Times New Roman"/>
                <a:cs typeface="B Zar" panose="00000400000000000000" pitchFamily="2" charset="-78"/>
                <a:sym typeface="Times New Roman"/>
              </a:rPr>
              <a:t>آيين نامه اجرايي ايمني و بهداشت محيط مدارس ؛ وزرات آموزش وپرورش وبهداشت ،درمان وآموزش پزشکي</a:t>
            </a:r>
          </a:p>
          <a:p>
            <a:pPr algn="r" rtl="1"/>
            <a:r>
              <a:rPr lang="fa-IR" sz="3200" dirty="0">
                <a:solidFill>
                  <a:srgbClr val="000001"/>
                </a:solidFill>
                <a:latin typeface="Times New Roman"/>
                <a:ea typeface="Times New Roman"/>
                <a:cs typeface="B Zar" panose="00000400000000000000" pitchFamily="2" charset="-78"/>
                <a:sym typeface="Times New Roman"/>
              </a:rPr>
              <a:t>فتحی ، مهدی ؛ (1382) پیشگیری و درمان کمردرد به زبان ساده . مهشید . تهران .</a:t>
            </a:r>
          </a:p>
        </p:txBody>
      </p:sp>
      <p:sp>
        <p:nvSpPr>
          <p:cNvPr id="87" name="Text Box 6">
            <a:extLst>
              <a:ext uri="{FF2B5EF4-FFF2-40B4-BE49-F238E27FC236}">
                <a16:creationId xmlns:a16="http://schemas.microsoft.com/office/drawing/2014/main" id="{06D77A5B-1406-461A-87C9-791AC8780215}"/>
              </a:ext>
            </a:extLst>
          </p:cNvPr>
          <p:cNvSpPr txBox="1">
            <a:spLocks noChangeArrowheads="1"/>
          </p:cNvSpPr>
          <p:nvPr/>
        </p:nvSpPr>
        <p:spPr bwMode="auto">
          <a:xfrm>
            <a:off x="11264126" y="11320075"/>
            <a:ext cx="10289024" cy="134344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rtl="1"/>
            <a:r>
              <a:rPr lang="fa-IR" sz="3200" dirty="0">
                <a:latin typeface="Times New Roman" panose="02020603050405020304" pitchFamily="18" charset="0"/>
                <a:ea typeface="Open Sans" panose="020B0606030504020204" pitchFamily="34" charset="0"/>
                <a:cs typeface="B Zar" panose="00000400000000000000" pitchFamily="2" charset="-78"/>
              </a:rPr>
              <a:t>یافته هاي پژوهش حاضر نشان </a:t>
            </a:r>
          </a:p>
          <a:p>
            <a:pPr algn="just" rtl="1"/>
            <a:r>
              <a:rPr lang="fa-IR" sz="3200" dirty="0">
                <a:latin typeface="Times New Roman" panose="02020603050405020304" pitchFamily="18" charset="0"/>
                <a:ea typeface="Open Sans" panose="020B0606030504020204" pitchFamily="34" charset="0"/>
                <a:cs typeface="B Zar" panose="00000400000000000000" pitchFamily="2" charset="-78"/>
              </a:rPr>
              <a:t> که دانش آموزان  جامعه مورد مطالعه میانگین سنی 12 تا 17 سال سن و و میانگین قد 160سـانتی متـر و میـانگین وزن 56کیلوگرم داشتند . به طـور کلـی 3/8 درصد برابر 17 نفـر از دانش آموزان داراي حـداقل یـک مورد شکایت از دردهای بدنی مزمن بودنـد . بیـشترین شکایات را مشکلات کمردرد و درد گردن به خود اختصاص دادنـد . از دیگر یافته هاي این پژوهش  میتوان به کم بودن میزان فعالیت اصولی بدنی (انجام ورزش های منظم ) در بین این دانش آموزان اشاره کرد. همچنین بین عادات نادرست نشستن و وضعیت نامناسب نشستن در خانه و مدرسه هنگام انجام تکالیف و مطالعه و عادات نادرست حمل کیـف و وزن کیف و کوله پشتی این دانش آموزان بـا این مشکلات ارتبـاط معنی داری مشاهده گردید. نتایج این تحقیق نشان میدهدکـه اکثـر دانـش آموزان اگر عادات روزانه رفتاری خود در مدرسه و خانه را اصلاح ننمایند میتوانند در معرض ضعف و ناهنجاری در ساختار ستون فقرات خـود در آینده قرار گیرند و اگر راهکاری اصولی برای پیشگیري و اصلاح از ایـن امـر صـورت نپـذیرد، بـا توجه بـه کم تحرکی جامعه و نسل دانش آموز ، آینده اي همراه با عوارض جـسمانی وخـیم تـر در انتظـار آنـان خواهد بود . همان گونه کـه نتـایج تحقیـق نـشان داد ریشه این مشکلات در وضعیت  فیزیکی وسایل مدارس و آیتم های مورد بررسی نبوده و بلکه  کمبودآموزش های کافی به دانش آموزان و شیوه نادرست زندگی و تحصیل ، فقـر حرکتـی و عـدم تحـرك، عـادات نامناسـب در ایستادن، راه رفتن، نشستن ، حمل اشیاء ، خوابیدن و انجـام امـور روزمره در حـالات نامناسـب تاثیر بیشتری در این موضوع داشته اند.به عنوان مثال حمل کیف و اجسام سنگین با یک دسـت یا یک سمت بدن یکی از فاکتورهای تاثیرگذار در این نارضایتی ها بودکه میتواند ناشی ازکم توجهی به برنامه ریزی های درسی  از سوی کادر مدارس باشد . از عدم ارتباط مفید مربیان بهداشت و دبیران و علی الخصوص دبیران تربیت بدنی جهت ارائه حرکات بدنی متناسب نیز می توان به عنوان حلقه ای مفقوده یادکرد. در این زمینه میتوان با پیروی ازحرکـات و الگوهــاي رفتــاري خاصی کــه مــی توانــد توســط مربیــان و کارشناسان متخصص تربیت بدنی ارائه شـوند، بـه اصـلاح  ساختار قامتی دانش آموزان پرداخت.</a:t>
            </a:r>
            <a:endParaRPr lang="en-US" sz="3200" dirty="0">
              <a:solidFill>
                <a:srgbClr val="000001"/>
              </a:solidFill>
              <a:latin typeface="Times New Roman"/>
              <a:cs typeface="B Zar" panose="00000400000000000000" pitchFamily="2" charset="-78"/>
            </a:endParaRPr>
          </a:p>
        </p:txBody>
      </p:sp>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100" b="0" i="0" u="none" strike="noStrike" cap="none" normalizeH="0" baseline="0">
                <a:ln>
                  <a:noFill/>
                </a:ln>
                <a:solidFill>
                  <a:srgbClr val="1F1F1F"/>
                </a:solidFill>
                <a:effectLst/>
                <a:latin typeface="inherit"/>
              </a:rPr>
              <a:t>if available</a:t>
            </a:r>
            <a:r>
              <a:rPr kumimoji="0" lang="en-US" altLang="en-US" sz="4000" b="0" i="0" u="none" strike="noStrike" cap="none" normalizeH="0" baseline="0">
                <a:ln>
                  <a:noFill/>
                </a:ln>
                <a:solidFill>
                  <a:schemeClr val="tx1"/>
                </a:solidFill>
                <a:effectLst/>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9" name="Text Box 6">
            <a:extLst>
              <a:ext uri="{FF2B5EF4-FFF2-40B4-BE49-F238E27FC236}">
                <a16:creationId xmlns:a16="http://schemas.microsoft.com/office/drawing/2014/main" id="{B736FB75-C98F-40ED-A29C-684FE7581D07}"/>
              </a:ext>
            </a:extLst>
          </p:cNvPr>
          <p:cNvSpPr txBox="1">
            <a:spLocks noChangeArrowheads="1"/>
          </p:cNvSpPr>
          <p:nvPr/>
        </p:nvSpPr>
        <p:spPr bwMode="auto">
          <a:xfrm>
            <a:off x="22023878" y="11247938"/>
            <a:ext cx="10058400" cy="60478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rtl="1"/>
            <a:r>
              <a:rPr lang="fa-IR" sz="3200" dirty="0">
                <a:solidFill>
                  <a:srgbClr val="000001"/>
                </a:solidFill>
                <a:latin typeface="Times New Roman"/>
                <a:ea typeface="Times New Roman"/>
                <a:cs typeface="B Zar" panose="00000400000000000000" pitchFamily="2" charset="-78"/>
                <a:sym typeface="Times New Roman"/>
              </a:rPr>
              <a:t>در اين مطالعه مقطعي تعداد 207 دانش آموز دختر در مقطع متوسطه اول و دوم( 12 تا 17 ساله) شهر همدان در خلال سال های 1403تا 1405  روش نمونـه گيـري چند مرحله اي انتخاب شده و وضعیت میزها و صندلی های کلاس،تعداد دانش آموزان،رعایت اصول چیدمان میز و صندلی ها،نور مناسب ،دید مناسب معلم ،عایق سازی کلاس،رنگ مناسب و ملایم کلاس ها، پوشش کف مناسب، نظافت کلاس، رعایت موارد ایمنی (پوشش مناسب پریزها، ابزار هشدار خطر و…) ، تهویه مناسب کلاس، درب وپنجره ،تخته کلاس،بررسی وضعیت ظاهری و مشخصات فردی دانش آموزان ( مشخصات فردی ، کیف کوله ، نوع کفش و...) مورد بررسی قرار گرفتند. </a:t>
            </a:r>
          </a:p>
          <a:p>
            <a:pPr algn="just" rtl="1"/>
            <a:r>
              <a:rPr lang="fa-IR" sz="3200" dirty="0">
                <a:solidFill>
                  <a:srgbClr val="000001"/>
                </a:solidFill>
                <a:latin typeface="Times New Roman"/>
                <a:ea typeface="Times New Roman"/>
                <a:cs typeface="B Zar" panose="00000400000000000000" pitchFamily="2" charset="-78"/>
                <a:sym typeface="Times New Roman"/>
              </a:rPr>
              <a:t>این متغیر ها با استفاده از ابزار متریک( ترازو، فتومترو...) و توزیع و تکمیل پرسشنامه ارزيابي شد و داده ها با استفاده از آمار توصيفي و روابط ریاضی تجزيـه وتحليل گرديد.</a:t>
            </a:r>
          </a:p>
        </p:txBody>
      </p:sp>
      <p:sp>
        <p:nvSpPr>
          <p:cNvPr id="31" name="Text Box 6">
            <a:extLst>
              <a:ext uri="{FF2B5EF4-FFF2-40B4-BE49-F238E27FC236}">
                <a16:creationId xmlns:a16="http://schemas.microsoft.com/office/drawing/2014/main" id="{A46928D3-007C-4D10-A1E8-BAF59D7F2E2C}"/>
              </a:ext>
            </a:extLst>
          </p:cNvPr>
          <p:cNvSpPr txBox="1">
            <a:spLocks noChangeArrowheads="1"/>
          </p:cNvSpPr>
          <p:nvPr/>
        </p:nvSpPr>
        <p:spPr bwMode="auto">
          <a:xfrm>
            <a:off x="21972926" y="17495500"/>
            <a:ext cx="10058400" cy="70326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rtl="1"/>
            <a:r>
              <a:rPr lang="fa-IR" sz="3200" dirty="0">
                <a:latin typeface="Times New Roman" panose="02020603050405020304" pitchFamily="18" charset="0"/>
                <a:ea typeface="Open Sans" panose="020B0606030504020204" pitchFamily="34" charset="0"/>
                <a:cs typeface="B Zar" panose="00000400000000000000" pitchFamily="2" charset="-78"/>
              </a:rPr>
              <a:t>مشاهدات این تحقیق بیان گر این موضوع است که با توجه به اینکه  در جامعه مورد بررسی وضعیت فیزیکی کلاس های درس  تقریبا با استانداردهای موجود مطابق می باشد ولیکن شاهد نارضایتی ها و ابراز مشکلات جسمانی دانش آموزان بودیم که در بررسی های به عمل آمده موارد ذیل مشاهده گردید.مشکلات جسمانی عنوان شده دانش آموزان می تواند بیانگر این موضوع باشد که شاید نیاز به برخی تغییرات در استانداردها لازم باشد و باید استاندارد تطبیقی جدیدی با شرایط جسمانی و وضعیت ساختار بدنی دانش آموزان تهیه گردد. همچنین میتوان گفت که مشکلات و نارضایتی های دانش آموزان ریشه در برخی عادات نادرست وضعیت جسمانی دانش آموزان ( نشستن ، ایستادن ، مطالعه کردن و... ) ایشان در داخل و خارج مدرسه باشد که اولین دلیل آن عدم آشنائی ایشان با طرز صحیح نشستن در کلاس های درس و یا سایر امور زندگی روزمره زندگی باشد. ساعات طولانی حضور درکلاس بدون جاذبه و مشارکت دانش آموزان و عواملی مانند رنگهای بدون جذابیت و سخت بودن صندلی نیمکت ها هم بی تاثیر نیست .</a:t>
            </a:r>
          </a:p>
          <a:p>
            <a:pPr algn="just" rtl="1"/>
            <a:r>
              <a:rPr lang="fa-IR" sz="3200" dirty="0">
                <a:latin typeface="Times New Roman" panose="02020603050405020304" pitchFamily="18" charset="0"/>
                <a:ea typeface="Open Sans" panose="020B0606030504020204" pitchFamily="34" charset="0"/>
                <a:cs typeface="B Zar" panose="00000400000000000000" pitchFamily="2" charset="-78"/>
              </a:rPr>
              <a:t> </a:t>
            </a:r>
          </a:p>
        </p:txBody>
      </p:sp>
      <p:sp>
        <p:nvSpPr>
          <p:cNvPr id="8" name="Text Box 6">
            <a:extLst>
              <a:ext uri="{FF2B5EF4-FFF2-40B4-BE49-F238E27FC236}">
                <a16:creationId xmlns:a16="http://schemas.microsoft.com/office/drawing/2014/main" id="{917AE3A4-49A1-B921-1781-FA365A939FD5}"/>
              </a:ext>
            </a:extLst>
          </p:cNvPr>
          <p:cNvSpPr txBox="1">
            <a:spLocks noChangeArrowheads="1"/>
          </p:cNvSpPr>
          <p:nvPr/>
        </p:nvSpPr>
        <p:spPr bwMode="auto">
          <a:xfrm>
            <a:off x="235365" y="20148348"/>
            <a:ext cx="10793397" cy="40780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rtl="1"/>
            <a:r>
              <a:rPr lang="fa-IR" sz="3200" dirty="0">
                <a:solidFill>
                  <a:srgbClr val="000001"/>
                </a:solidFill>
                <a:latin typeface="Times New Roman"/>
                <a:ea typeface="Times New Roman"/>
                <a:cs typeface="B Zar" panose="00000400000000000000" pitchFamily="2" charset="-78"/>
                <a:sym typeface="Times New Roman"/>
              </a:rPr>
              <a:t>در اين مطالعه مقطعي با استفاده از روش نمونـه گيـري چند مرحله اي وضعیت میزها و صندلی های کلاس،تعداد دانش آموزان،رعایت اصول چیدمان میز و صندلی ها،نور مناسب ،دید مناسب معلم ،عایق سازی کلاس،رنگ مناسب و ملایم کلاس ها، پوشش کف مناسب، نظافت کلاس، رعایت موارد ایمنی (پوشش مناسب پریزها، ابزار هشدار خطر و…)،تهویه مناسب کلاس، درب وپنجره ،تخته کلاس،وضعیت ظاهری و مشخصات دانش آموزان ( ظاهر ، کیف کوله ، نوع کفش و...) مورد بررسی قرار گرفتند. این متغیر ها با استفاده از ابزار متریک( ترازو، فتومترو...) و توزیع و تکمیل پرسشنامه ارزيابي شد و داده ها با استفاده از آمار توصيفي و روابط ریاضی تجزيـه وتحليل گرديد.</a:t>
            </a:r>
          </a:p>
        </p:txBody>
      </p:sp>
      <p:pic>
        <p:nvPicPr>
          <p:cNvPr id="13" name="Picture 12">
            <a:extLst>
              <a:ext uri="{FF2B5EF4-FFF2-40B4-BE49-F238E27FC236}">
                <a16:creationId xmlns:a16="http://schemas.microsoft.com/office/drawing/2014/main" id="{B33A935F-EF50-7F3E-6B84-3AB174EF83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5328" y="4884811"/>
            <a:ext cx="3087582" cy="2874809"/>
          </a:xfrm>
          <a:prstGeom prst="rect">
            <a:avLst/>
          </a:prstGeom>
        </p:spPr>
      </p:pic>
    </p:spTree>
    <p:extLst>
      <p:ext uri="{BB962C8B-B14F-4D97-AF65-F5344CB8AC3E}">
        <p14:creationId xmlns:p14="http://schemas.microsoft.com/office/powerpoint/2010/main" val="27849097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328</TotalTime>
  <Words>1548</Words>
  <Application>Microsoft Office PowerPoint</Application>
  <PresentationFormat>Custom</PresentationFormat>
  <Paragraphs>30</Paragraphs>
  <Slides>1</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vt:i4>
      </vt:variant>
    </vt:vector>
  </HeadingPairs>
  <TitlesOfParts>
    <vt:vector size="10" baseType="lpstr">
      <vt:lpstr>Arial</vt:lpstr>
      <vt:lpstr>B Nazanin</vt:lpstr>
      <vt:lpstr>Calibri</vt:lpstr>
      <vt:lpstr>Calibri Light</vt:lpstr>
      <vt:lpstr>inherit</vt:lpstr>
      <vt:lpstr>Libre Baskerville</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Hooshmand</cp:lastModifiedBy>
  <cp:revision>35</cp:revision>
  <dcterms:created xsi:type="dcterms:W3CDTF">2026-09-07T19:22:54Z</dcterms:created>
  <dcterms:modified xsi:type="dcterms:W3CDTF">2026-09-30T06:59:33Z</dcterms:modified>
</cp:coreProperties>
</file>