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3" d="100"/>
          <a:sy n="23" d="100"/>
        </p:scale>
        <p:origin x="773"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10/2/2026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earch.eitaa.com/?url=https://P.O.Box"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jf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306693" y="4737399"/>
            <a:ext cx="30544167"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rtl="1">
              <a:spcBef>
                <a:spcPts val="0"/>
              </a:spcBef>
              <a:spcAft>
                <a:spcPts val="0"/>
              </a:spcAft>
            </a:pPr>
            <a:r>
              <a:rPr lang="en-US" sz="6000" b="1" dirty="0" smtClean="0">
                <a:latin typeface="Times New Roman" panose="02020603050405020304" pitchFamily="18" charset="0"/>
                <a:ea typeface="Times New Roman" panose="02020603050405020304" pitchFamily="18" charset="0"/>
                <a:cs typeface="B Titr" panose="00000700000000000000" pitchFamily="2" charset="-78"/>
              </a:rPr>
              <a:t>Nurse-Led </a:t>
            </a:r>
            <a:r>
              <a:rPr lang="en-US" sz="6000" b="1" dirty="0">
                <a:latin typeface="Times New Roman" panose="02020603050405020304" pitchFamily="18" charset="0"/>
                <a:ea typeface="Times New Roman" panose="02020603050405020304" pitchFamily="18" charset="0"/>
                <a:cs typeface="B Titr" panose="00000700000000000000" pitchFamily="2" charset="-78"/>
              </a:rPr>
              <a:t>Interventions for Pain Management and Quality of Life in Cancer Patients Across Clinical and Palliative Care Settings: A Scoping Review</a:t>
            </a:r>
            <a:endParaRPr lang="en-US" sz="6000" dirty="0">
              <a:latin typeface="Times New Roman" panose="02020603050405020304" pitchFamily="18" charset="0"/>
              <a:ea typeface="Times New Roman" panose="02020603050405020304" pitchFamily="18" charset="0"/>
              <a:cs typeface="B Zar" panose="00000400000000000000" pitchFamily="2" charset="-78"/>
            </a:endParaRPr>
          </a:p>
          <a:p>
            <a:pPr algn="ctr" defTabSz="4029542">
              <a:spcBef>
                <a:spcPct val="20000"/>
              </a:spcBef>
              <a:defRPr/>
            </a:pPr>
            <a:endParaRPr lang="en-US" sz="6000" b="1" dirty="0">
              <a:solidFill>
                <a:schemeClr val="tx1"/>
              </a:solidFill>
              <a:latin typeface="Times New Roman" panose="02020603050405020304" pitchFamily="18" charset="0"/>
              <a:cs typeface="Times New Roman" panose="02020603050405020304" pitchFamily="18"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5763200" y="4140415"/>
            <a:ext cx="7762875"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430207" y="6891692"/>
            <a:ext cx="36576000" cy="5010602"/>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err="1" smtClean="0">
                <a:solidFill>
                  <a:srgbClr val="000001"/>
                </a:solidFill>
                <a:latin typeface="Times New Roman" panose="02020603050405020304" pitchFamily="18" charset="0"/>
                <a:ea typeface="Open Sauce Bold"/>
                <a:cs typeface="Times New Roman" panose="02020603050405020304" pitchFamily="18" charset="0"/>
                <a:sym typeface="Open Sauce Bold"/>
              </a:rPr>
              <a:t>Hojjat</a:t>
            </a:r>
            <a:r>
              <a:rPr lang="en-US" sz="4000" b="1" dirty="0" smtClean="0">
                <a:solidFill>
                  <a:srgbClr val="000001"/>
                </a:solidFill>
                <a:latin typeface="Times New Roman" panose="02020603050405020304" pitchFamily="18" charset="0"/>
                <a:ea typeface="Open Sauce Bold"/>
                <a:cs typeface="Times New Roman" panose="02020603050405020304" pitchFamily="18" charset="0"/>
                <a:sym typeface="Open Sauce Bold"/>
              </a:rPr>
              <a:t> </a:t>
            </a:r>
            <a:r>
              <a:rPr lang="en-US" sz="4000" b="1" dirty="0" err="1" smtClean="0">
                <a:solidFill>
                  <a:srgbClr val="000001"/>
                </a:solidFill>
                <a:latin typeface="Times New Roman" panose="02020603050405020304" pitchFamily="18" charset="0"/>
                <a:ea typeface="Open Sauce Bold"/>
                <a:cs typeface="Times New Roman" panose="02020603050405020304" pitchFamily="18" charset="0"/>
                <a:sym typeface="Open Sauce Bold"/>
              </a:rPr>
              <a:t>Dehghn</a:t>
            </a:r>
            <a:r>
              <a:rPr lang="en-US" sz="4000" b="1" dirty="0" smtClean="0">
                <a:solidFill>
                  <a:srgbClr val="000001"/>
                </a:solidFill>
                <a:latin typeface="Times New Roman" panose="02020603050405020304" pitchFamily="18" charset="0"/>
                <a:ea typeface="Open Sauce Bold"/>
                <a:cs typeface="Times New Roman" panose="02020603050405020304" pitchFamily="18" charset="0"/>
                <a:sym typeface="Open Sauce Bold"/>
              </a:rPr>
              <a:t> </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(1), </a:t>
            </a:r>
            <a:r>
              <a:rPr lang="en-US" sz="4000" b="1" dirty="0" err="1" smtClean="0">
                <a:solidFill>
                  <a:srgbClr val="000001"/>
                </a:solidFill>
                <a:latin typeface="Times New Roman" panose="02020603050405020304" pitchFamily="18" charset="0"/>
                <a:ea typeface="Open Sauce Bold"/>
                <a:cs typeface="Times New Roman" panose="02020603050405020304" pitchFamily="18" charset="0"/>
                <a:sym typeface="Open Sauce Bold"/>
              </a:rPr>
              <a:t>Soolmaz</a:t>
            </a:r>
            <a:r>
              <a:rPr lang="en-US" sz="4000" b="1" dirty="0" smtClean="0">
                <a:solidFill>
                  <a:srgbClr val="000001"/>
                </a:solidFill>
                <a:latin typeface="Times New Roman" panose="02020603050405020304" pitchFamily="18" charset="0"/>
                <a:ea typeface="Open Sauce Bold"/>
                <a:cs typeface="Times New Roman" panose="02020603050405020304" pitchFamily="18" charset="0"/>
                <a:sym typeface="Open Sauce Bold"/>
              </a:rPr>
              <a:t> </a:t>
            </a:r>
            <a:r>
              <a:rPr lang="en-US" sz="4000" b="1" dirty="0" err="1" smtClean="0">
                <a:solidFill>
                  <a:srgbClr val="000001"/>
                </a:solidFill>
                <a:latin typeface="Times New Roman" panose="02020603050405020304" pitchFamily="18" charset="0"/>
                <a:ea typeface="Open Sauce Bold"/>
                <a:cs typeface="Times New Roman" panose="02020603050405020304" pitchFamily="18" charset="0"/>
                <a:sym typeface="Open Sauce Bold"/>
              </a:rPr>
              <a:t>Moosavi</a:t>
            </a:r>
            <a:r>
              <a:rPr lang="en-US" sz="4000" b="1" dirty="0" smtClean="0">
                <a:solidFill>
                  <a:srgbClr val="000001"/>
                </a:solidFill>
                <a:latin typeface="Times New Roman" panose="02020603050405020304" pitchFamily="18" charset="0"/>
                <a:ea typeface="Open Sauce Bold"/>
                <a:cs typeface="Times New Roman" panose="02020603050405020304" pitchFamily="18" charset="0"/>
                <a:sym typeface="Open Sauce Bold"/>
              </a:rPr>
              <a:t>, Sara </a:t>
            </a:r>
            <a:r>
              <a:rPr lang="en-US" sz="4000" b="1" dirty="0" err="1" smtClean="0">
                <a:solidFill>
                  <a:srgbClr val="000001"/>
                </a:solidFill>
                <a:latin typeface="Times New Roman" panose="02020603050405020304" pitchFamily="18" charset="0"/>
                <a:ea typeface="Open Sauce Bold"/>
                <a:cs typeface="Times New Roman" panose="02020603050405020304" pitchFamily="18" charset="0"/>
                <a:sym typeface="Open Sauce Bold"/>
              </a:rPr>
              <a:t>Niksirat</a:t>
            </a:r>
            <a:endPar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marL="514350" indent="-514350" algn="ctr">
              <a:buAutoNum type="arabicParenBoth"/>
            </a:pPr>
            <a:r>
              <a:rPr lang="en-US" sz="3200" b="1" dirty="0" smtClean="0">
                <a:solidFill>
                  <a:schemeClr val="tx1"/>
                </a:solidFill>
                <a:latin typeface="Times New Roman" panose="02020603050405020304" pitchFamily="18" charset="0"/>
                <a:ea typeface="Times New Roman" panose="02020603050405020304" pitchFamily="18" charset="0"/>
                <a:cs typeface="B Zar" panose="00000400000000000000" pitchFamily="2" charset="-78"/>
              </a:rPr>
              <a:t>Student </a:t>
            </a:r>
            <a:r>
              <a:rPr lang="en-US" sz="32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Research Committee, Department of Medical Surgical Nursing, School of Nursing &amp; Midwifery, </a:t>
            </a:r>
            <a:r>
              <a:rPr lang="en-US" sz="3200" b="1" dirty="0" err="1">
                <a:solidFill>
                  <a:schemeClr val="tx1"/>
                </a:solidFill>
                <a:latin typeface="Times New Roman" panose="02020603050405020304" pitchFamily="18" charset="0"/>
                <a:ea typeface="Times New Roman" panose="02020603050405020304" pitchFamily="18" charset="0"/>
                <a:cs typeface="B Zar" panose="00000400000000000000" pitchFamily="2" charset="-78"/>
              </a:rPr>
              <a:t>Shahid</a:t>
            </a:r>
            <a:r>
              <a:rPr lang="en-US" sz="32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 </a:t>
            </a:r>
            <a:r>
              <a:rPr lang="en-US" sz="3200" b="1" dirty="0" err="1">
                <a:solidFill>
                  <a:schemeClr val="tx1"/>
                </a:solidFill>
                <a:latin typeface="Times New Roman" panose="02020603050405020304" pitchFamily="18" charset="0"/>
                <a:ea typeface="Times New Roman" panose="02020603050405020304" pitchFamily="18" charset="0"/>
                <a:cs typeface="B Zar" panose="00000400000000000000" pitchFamily="2" charset="-78"/>
              </a:rPr>
              <a:t>Beheshti</a:t>
            </a:r>
            <a:r>
              <a:rPr lang="en-US" sz="32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 University of Medical Sciences</a:t>
            </a:r>
            <a:endParaRPr lang="en-US" sz="3200" b="1" dirty="0" smtClean="0">
              <a:solidFill>
                <a:schemeClr val="tx1"/>
              </a:solidFill>
              <a:latin typeface="Times New Roman" panose="02020603050405020304" pitchFamily="18" charset="0"/>
              <a:ea typeface="Open Sauce"/>
              <a:cs typeface="Times New Roman" panose="02020603050405020304" pitchFamily="18" charset="0"/>
              <a:sym typeface="Open Sauce"/>
            </a:endParaRPr>
          </a:p>
          <a:p>
            <a:pPr lvl="0" algn="ctr">
              <a:spcBef>
                <a:spcPts val="0"/>
              </a:spcBef>
              <a:spcAft>
                <a:spcPts val="0"/>
              </a:spcAft>
              <a:tabLst>
                <a:tab pos="228600" algn="l"/>
              </a:tabLst>
            </a:pPr>
            <a:r>
              <a:rPr lang="en-US" sz="3200" b="1" dirty="0" smtClean="0">
                <a:solidFill>
                  <a:schemeClr val="tx1"/>
                </a:solidFill>
                <a:latin typeface="Times New Roman" panose="02020603050405020304" pitchFamily="18" charset="0"/>
                <a:ea typeface="Times New Roman" panose="02020603050405020304" pitchFamily="18" charset="0"/>
                <a:cs typeface="B Zar" panose="00000400000000000000" pitchFamily="2" charset="-78"/>
              </a:rPr>
              <a:t> (2) Department </a:t>
            </a:r>
            <a:r>
              <a:rPr lang="en-US" sz="32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of Medical Surgical Nursing, School of Nursing &amp; Midwifery, </a:t>
            </a:r>
            <a:r>
              <a:rPr lang="en-US" sz="3200" b="1" dirty="0" err="1">
                <a:solidFill>
                  <a:schemeClr val="tx1"/>
                </a:solidFill>
                <a:latin typeface="Times New Roman" panose="02020603050405020304" pitchFamily="18" charset="0"/>
                <a:ea typeface="Times New Roman" panose="02020603050405020304" pitchFamily="18" charset="0"/>
                <a:cs typeface="B Zar" panose="00000400000000000000" pitchFamily="2" charset="-78"/>
              </a:rPr>
              <a:t>Shahid</a:t>
            </a:r>
            <a:r>
              <a:rPr lang="en-US" sz="32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 </a:t>
            </a:r>
            <a:r>
              <a:rPr lang="en-US" sz="3200" b="1" dirty="0" err="1">
                <a:solidFill>
                  <a:schemeClr val="tx1"/>
                </a:solidFill>
                <a:latin typeface="Times New Roman" panose="02020603050405020304" pitchFamily="18" charset="0"/>
                <a:ea typeface="Times New Roman" panose="02020603050405020304" pitchFamily="18" charset="0"/>
                <a:cs typeface="B Zar" panose="00000400000000000000" pitchFamily="2" charset="-78"/>
              </a:rPr>
              <a:t>Beheshti</a:t>
            </a:r>
            <a:r>
              <a:rPr lang="en-US" sz="32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 University of Medical Sciences, </a:t>
            </a:r>
            <a:r>
              <a:rPr lang="en-US" sz="3200" b="1" u="sng" dirty="0" err="1">
                <a:solidFill>
                  <a:schemeClr val="tx1"/>
                </a:solidFill>
                <a:latin typeface="Times New Roman" panose="02020603050405020304" pitchFamily="18" charset="0"/>
                <a:ea typeface="Times New Roman" panose="02020603050405020304" pitchFamily="18" charset="0"/>
                <a:cs typeface="B Zar" panose="00000400000000000000" pitchFamily="2" charset="-78"/>
                <a:hlinkClick r:id="rId3"/>
              </a:rPr>
              <a:t>P.O.Box</a:t>
            </a:r>
            <a:r>
              <a:rPr lang="en-US" sz="32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 1996835119, Intersection of </a:t>
            </a:r>
            <a:r>
              <a:rPr lang="en-US" sz="3200" b="1" dirty="0" err="1">
                <a:solidFill>
                  <a:schemeClr val="tx1"/>
                </a:solidFill>
                <a:latin typeface="Times New Roman" panose="02020603050405020304" pitchFamily="18" charset="0"/>
                <a:ea typeface="Times New Roman" panose="02020603050405020304" pitchFamily="18" charset="0"/>
                <a:cs typeface="B Zar" panose="00000400000000000000" pitchFamily="2" charset="-78"/>
              </a:rPr>
              <a:t>Valiasr</a:t>
            </a:r>
            <a:r>
              <a:rPr lang="en-US" sz="32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 St. and </a:t>
            </a:r>
            <a:r>
              <a:rPr lang="en-US" sz="3200" b="1" dirty="0" err="1">
                <a:solidFill>
                  <a:schemeClr val="tx1"/>
                </a:solidFill>
                <a:latin typeface="Times New Roman" panose="02020603050405020304" pitchFamily="18" charset="0"/>
                <a:ea typeface="Times New Roman" panose="02020603050405020304" pitchFamily="18" charset="0"/>
                <a:cs typeface="B Zar" panose="00000400000000000000" pitchFamily="2" charset="-78"/>
              </a:rPr>
              <a:t>Niayesh</a:t>
            </a:r>
            <a:r>
              <a:rPr lang="en-US" sz="32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 Highway, in Front of </a:t>
            </a:r>
            <a:r>
              <a:rPr lang="en-US" sz="3200" b="1" dirty="0" err="1">
                <a:solidFill>
                  <a:schemeClr val="tx1"/>
                </a:solidFill>
                <a:latin typeface="Times New Roman" panose="02020603050405020304" pitchFamily="18" charset="0"/>
                <a:ea typeface="Times New Roman" panose="02020603050405020304" pitchFamily="18" charset="0"/>
                <a:cs typeface="B Zar" panose="00000400000000000000" pitchFamily="2" charset="-78"/>
              </a:rPr>
              <a:t>Rajaei</a:t>
            </a:r>
            <a:r>
              <a:rPr lang="en-US" sz="3200" b="1" dirty="0">
                <a:solidFill>
                  <a:schemeClr val="tx1"/>
                </a:solidFill>
                <a:latin typeface="Times New Roman" panose="02020603050405020304" pitchFamily="18" charset="0"/>
                <a:ea typeface="Times New Roman" panose="02020603050405020304" pitchFamily="18" charset="0"/>
                <a:cs typeface="B Zar" panose="00000400000000000000" pitchFamily="2" charset="-78"/>
              </a:rPr>
              <a:t> Hospital, Tehran, </a:t>
            </a:r>
            <a:r>
              <a:rPr lang="en-US" sz="3200" b="1" dirty="0" smtClean="0">
                <a:solidFill>
                  <a:schemeClr val="tx1"/>
                </a:solidFill>
                <a:latin typeface="Times New Roman" panose="02020603050405020304" pitchFamily="18" charset="0"/>
                <a:ea typeface="Times New Roman" panose="02020603050405020304" pitchFamily="18" charset="0"/>
                <a:cs typeface="B Zar" panose="00000400000000000000" pitchFamily="2" charset="-78"/>
              </a:rPr>
              <a:t>Iran</a:t>
            </a:r>
          </a:p>
          <a:p>
            <a:pPr lvl="0" algn="ctr">
              <a:spcBef>
                <a:spcPts val="0"/>
              </a:spcBef>
              <a:spcAft>
                <a:spcPts val="0"/>
              </a:spcAft>
              <a:tabLst>
                <a:tab pos="228600" algn="l"/>
              </a:tabLst>
            </a:pPr>
            <a:r>
              <a:rPr lang="en-US" sz="3200" b="1" dirty="0" smtClean="0">
                <a:solidFill>
                  <a:schemeClr val="tx1"/>
                </a:solidFill>
                <a:latin typeface="Times New Roman" panose="02020603050405020304" pitchFamily="18" charset="0"/>
                <a:ea typeface="Times New Roman" panose="02020603050405020304" pitchFamily="18" charset="0"/>
                <a:cs typeface="B Zar" panose="00000400000000000000" pitchFamily="2" charset="-78"/>
              </a:rPr>
              <a:t>(3) </a:t>
            </a:r>
            <a:r>
              <a:rPr lang="en-US" sz="3200" b="1" dirty="0">
                <a:solidFill>
                  <a:schemeClr val="tx1"/>
                </a:solidFill>
                <a:latin typeface="Times New Roman" panose="02020603050405020304" pitchFamily="18" charset="0"/>
                <a:ea typeface="Times New Roman" panose="02020603050405020304" pitchFamily="18" charset="0"/>
              </a:rPr>
              <a:t>Student Research Committee, Department of Medical Surgical Nursing, School of Nursing &amp; Midwifery, </a:t>
            </a:r>
            <a:r>
              <a:rPr lang="en-US" sz="3200" b="1" dirty="0" err="1">
                <a:solidFill>
                  <a:schemeClr val="tx1"/>
                </a:solidFill>
                <a:latin typeface="Times New Roman" panose="02020603050405020304" pitchFamily="18" charset="0"/>
                <a:ea typeface="Times New Roman" panose="02020603050405020304" pitchFamily="18" charset="0"/>
              </a:rPr>
              <a:t>Shahid</a:t>
            </a:r>
            <a:r>
              <a:rPr lang="en-US" sz="3200" b="1" dirty="0">
                <a:solidFill>
                  <a:schemeClr val="tx1"/>
                </a:solidFill>
                <a:latin typeface="Times New Roman" panose="02020603050405020304" pitchFamily="18" charset="0"/>
                <a:ea typeface="Times New Roman" panose="02020603050405020304" pitchFamily="18" charset="0"/>
              </a:rPr>
              <a:t> </a:t>
            </a:r>
            <a:r>
              <a:rPr lang="en-US" sz="3200" b="1" dirty="0" err="1">
                <a:solidFill>
                  <a:schemeClr val="tx1"/>
                </a:solidFill>
                <a:latin typeface="Times New Roman" panose="02020603050405020304" pitchFamily="18" charset="0"/>
                <a:ea typeface="Times New Roman" panose="02020603050405020304" pitchFamily="18" charset="0"/>
              </a:rPr>
              <a:t>Beheshti</a:t>
            </a:r>
            <a:r>
              <a:rPr lang="en-US" sz="3200" b="1" dirty="0">
                <a:solidFill>
                  <a:schemeClr val="tx1"/>
                </a:solidFill>
                <a:latin typeface="Times New Roman" panose="02020603050405020304" pitchFamily="18" charset="0"/>
                <a:ea typeface="Times New Roman" panose="02020603050405020304" pitchFamily="18" charset="0"/>
              </a:rPr>
              <a:t> University of Medical Sciences</a:t>
            </a:r>
            <a:endParaRPr lang="en-US" sz="3200" b="1" dirty="0" smtClean="0">
              <a:solidFill>
                <a:schemeClr val="tx1"/>
              </a:solidFill>
              <a:latin typeface="Times New Roman" panose="02020603050405020304" pitchFamily="18" charset="0"/>
              <a:ea typeface="Times New Roman" panose="02020603050405020304" pitchFamily="18" charset="0"/>
              <a:cs typeface="B Zar" panose="00000400000000000000" pitchFamily="2" charset="-78"/>
            </a:endParaRPr>
          </a:p>
          <a:p>
            <a:pPr lvl="0" algn="ctr">
              <a:spcBef>
                <a:spcPts val="0"/>
              </a:spcBef>
              <a:spcAft>
                <a:spcPts val="0"/>
              </a:spcAft>
              <a:tabLst>
                <a:tab pos="228600" algn="l"/>
              </a:tabLst>
            </a:pPr>
            <a:endParaRPr lang="en-US" sz="3600" dirty="0">
              <a:latin typeface="Times New Roman" panose="02020603050405020304" pitchFamily="18" charset="0"/>
              <a:ea typeface="Times New Roman" panose="02020603050405020304" pitchFamily="18" charset="0"/>
              <a:cs typeface="B Zar" panose="00000400000000000000" pitchFamily="2" charset="-78"/>
            </a:endParaRPr>
          </a:p>
          <a:p>
            <a:pPr marL="514350" indent="-514350" algn="ctr">
              <a:buAutoNum type="arabicParenBoth"/>
            </a:pP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2" y="10174965"/>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4524315"/>
          </a:xfrm>
          <a:prstGeom prst="rect">
            <a:avLst/>
          </a:prstGeom>
          <a:noFill/>
        </p:spPr>
        <p:txBody>
          <a:bodyPr wrap="square" rtlCol="0">
            <a:spAutoFit/>
          </a:bodyPr>
          <a:lstStyle>
            <a:defPPr>
              <a:defRPr kern="1200"/>
            </a:defPPr>
          </a:lstStyle>
          <a:p>
            <a:pPr algn="just"/>
            <a:r>
              <a:rPr lang="en-US" sz="3200" dirty="0"/>
              <a:t>Cancer patients experience a wide range of physical and psychological problems throughout the disease and treatment trajectory, with pain and impaired quality of life being among the most important concerns. These problems may affect physical functioning, psychological well-being, adaptation to illness, and satisfaction with care. Nurses have a central role in symptom assessment and management, patient education, psychological support, and supportive and palliative care. </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5016758"/>
          </a:xfrm>
          <a:prstGeom prst="rect">
            <a:avLst/>
          </a:prstGeom>
          <a:noFill/>
        </p:spPr>
        <p:txBody>
          <a:bodyPr wrap="square" rtlCol="0">
            <a:spAutoFit/>
          </a:bodyPr>
          <a:lstStyle>
            <a:defPPr>
              <a:defRPr kern="1200"/>
            </a:defPPr>
          </a:lstStyle>
          <a:p>
            <a:pPr algn="just"/>
            <a:r>
              <a:rPr lang="en-US" sz="3200" dirty="0" smtClean="0"/>
              <a:t>Available </a:t>
            </a:r>
            <a:r>
              <a:rPr lang="en-US" sz="3200" dirty="0"/>
              <a:t>evidence suggests that nurse-led interventions may contribute to pain management, symptom control, and improvement of selected quality-of-life domains in cancer patients. Given the considerable diversity of interventions and heterogeneity of findings, the development of standardized and multidimensional interventions, identification of their effective components, and longer-term studies are needed to strengthen the evidence and facilitate their implementation in clinical and palliative care.</a:t>
            </a:r>
            <a:endParaRPr lang="en-US" sz="3200" dirty="0">
              <a:solidFill>
                <a:srgbClr val="000001"/>
              </a:solidFill>
              <a:latin typeface="Times New Roman"/>
              <a:ea typeface="Times New Roman"/>
              <a:cs typeface="Times New Roman"/>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9067610"/>
            <a:ext cx="9729118" cy="4924425"/>
          </a:xfrm>
          <a:prstGeom prst="rect">
            <a:avLst/>
          </a:prstGeom>
        </p:spPr>
        <p:txBody>
          <a:bodyPr wrap="square" lIns="0" tIns="0" rIns="0" bIns="0" rtlCol="0" anchor="t">
            <a:spAutoFit/>
          </a:bodyPr>
          <a:lstStyle/>
          <a:p>
            <a:pPr lvl="0"/>
            <a:r>
              <a:rPr lang="en-US" sz="3200" dirty="0"/>
              <a:t>1: </a:t>
            </a:r>
            <a:r>
              <a:rPr lang="en-US" sz="3200" dirty="0" err="1"/>
              <a:t>Arksey</a:t>
            </a:r>
            <a:r>
              <a:rPr lang="en-US" sz="3200" dirty="0"/>
              <a:t> H, O’Malley L. Scoping studies: towards a methodological framework. </a:t>
            </a:r>
            <a:r>
              <a:rPr lang="en-US" sz="3200" dirty="0" err="1"/>
              <a:t>Int</a:t>
            </a:r>
            <a:r>
              <a:rPr lang="en-US" sz="3200" dirty="0"/>
              <a:t> J </a:t>
            </a:r>
            <a:r>
              <a:rPr lang="en-US" sz="3200" dirty="0" err="1"/>
              <a:t>Soc</a:t>
            </a:r>
            <a:r>
              <a:rPr lang="en-US" sz="3200" dirty="0"/>
              <a:t> Res </a:t>
            </a:r>
            <a:r>
              <a:rPr lang="en-US" sz="3200" dirty="0" err="1"/>
              <a:t>Methodol</a:t>
            </a:r>
            <a:r>
              <a:rPr lang="en-US" sz="3200" dirty="0"/>
              <a:t>. 2005;8(1):19–32.</a:t>
            </a:r>
          </a:p>
          <a:p>
            <a:pPr lvl="0"/>
            <a:r>
              <a:rPr lang="en-US" sz="3200" dirty="0"/>
              <a:t>2: </a:t>
            </a:r>
            <a:r>
              <a:rPr lang="en-US" sz="3200" dirty="0" err="1"/>
              <a:t>Phetlerthirunkul</a:t>
            </a:r>
            <a:r>
              <a:rPr lang="en-US" sz="3200" dirty="0"/>
              <a:t> P, </a:t>
            </a:r>
            <a:r>
              <a:rPr lang="en-US" sz="3200" dirty="0" err="1"/>
              <a:t>Tsianakas</a:t>
            </a:r>
            <a:r>
              <a:rPr lang="en-US" sz="3200" dirty="0"/>
              <a:t> V, </a:t>
            </a:r>
            <a:r>
              <a:rPr lang="en-US" sz="3200" dirty="0" err="1"/>
              <a:t>Ayis</a:t>
            </a:r>
            <a:r>
              <a:rPr lang="en-US" sz="3200" dirty="0"/>
              <a:t> S, Harris R. Clinical effectiveness of nurse-led palliative care interventions for patients with advanced cancer: A systematic review and meta-analysis. </a:t>
            </a:r>
            <a:r>
              <a:rPr lang="en-US" sz="3200" dirty="0" err="1"/>
              <a:t>Int</a:t>
            </a:r>
            <a:r>
              <a:rPr lang="en-US" sz="3200" dirty="0"/>
              <a:t> J </a:t>
            </a:r>
            <a:r>
              <a:rPr lang="en-US" sz="3200" dirty="0" err="1"/>
              <a:t>Nurs</a:t>
            </a:r>
            <a:r>
              <a:rPr lang="en-US" sz="3200" dirty="0"/>
              <a:t> Stud. 2026;174:105303.</a:t>
            </a:r>
          </a:p>
          <a:p>
            <a:pPr lvl="0"/>
            <a:r>
              <a:rPr lang="en-US" sz="3200" dirty="0"/>
              <a:t>3: Fu J, Zhu X, Feng J. Nurse-led intervention for improving quality of life of breast cancer patients: systematic review and meta-analysis. BMC </a:t>
            </a:r>
            <a:r>
              <a:rPr lang="en-US" sz="3200" dirty="0" err="1"/>
              <a:t>Nurs</a:t>
            </a:r>
            <a:r>
              <a:rPr lang="en-US" sz="3200" dirty="0"/>
              <a:t>. 2026;25(1):446.</a:t>
            </a:r>
          </a:p>
        </p:txBody>
      </p:sp>
      <p:sp>
        <p:nvSpPr>
          <p:cNvPr id="87" name="Text Box 6">
            <a:extLst>
              <a:ext uri="{FF2B5EF4-FFF2-40B4-BE49-F238E27FC236}">
                <a16:creationId xmlns:a16="http://schemas.microsoft.com/office/drawing/2014/main" id="{06D77A5B-1406-461A-87C9-791AC8780215}"/>
              </a:ext>
            </a:extLst>
          </p:cNvPr>
          <p:cNvSpPr txBox="1">
            <a:spLocks noChangeArrowheads="1"/>
          </p:cNvSpPr>
          <p:nvPr/>
        </p:nvSpPr>
        <p:spPr bwMode="auto">
          <a:xfrm>
            <a:off x="22334550" y="20860131"/>
            <a:ext cx="1005840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smtClean="0">
                <a:latin typeface="Times New Roman" panose="02020603050405020304" pitchFamily="18" charset="0"/>
                <a:ea typeface="Times New Roman" panose="02020603050405020304" pitchFamily="18" charset="0"/>
                <a:cs typeface="B Zar" panose="00000400000000000000" pitchFamily="2" charset="-78"/>
              </a:rPr>
              <a:t>Telehealth </a:t>
            </a:r>
            <a:r>
              <a:rPr lang="en-US" sz="3200" dirty="0">
                <a:latin typeface="Times New Roman" panose="02020603050405020304" pitchFamily="18" charset="0"/>
                <a:ea typeface="Times New Roman" panose="02020603050405020304" pitchFamily="18" charset="0"/>
                <a:cs typeface="B Zar" panose="00000400000000000000" pitchFamily="2" charset="-78"/>
              </a:rPr>
              <a:t>and digital interventions were also generally associated with reduced symptom severity and support for quality of life; however, heterogeneity in intervention characteristics, populations, assessment tools, and follow-up periods limited direct comparison</a:t>
            </a:r>
            <a:r>
              <a:rPr lang="en-US" sz="3200" dirty="0" smtClean="0">
                <a:latin typeface="Times New Roman" panose="02020603050405020304" pitchFamily="18" charset="0"/>
                <a:ea typeface="Times New Roman" panose="02020603050405020304" pitchFamily="18" charset="0"/>
                <a:cs typeface="B Zar" panose="00000400000000000000" pitchFamily="2" charset="-78"/>
              </a:rPr>
              <a:t>.</a:t>
            </a:r>
            <a:endParaRPr lang="en-US" sz="3200" dirty="0">
              <a:solidFill>
                <a:srgbClr val="000001"/>
              </a:solidFill>
              <a:latin typeface="Times New Roman"/>
              <a:cs typeface="Times New Roman"/>
            </a:endParaRPr>
          </a:p>
        </p:txBody>
      </p:sp>
      <p:sp>
        <p:nvSpPr>
          <p:cNvPr id="88" name="Text Box 6">
            <a:extLst>
              <a:ext uri="{FF2B5EF4-FFF2-40B4-BE49-F238E27FC236}">
                <a16:creationId xmlns:a16="http://schemas.microsoft.com/office/drawing/2014/main" id="{44BFE7F8-789D-45EE-A81D-BE072485E37E}"/>
              </a:ext>
            </a:extLst>
          </p:cNvPr>
          <p:cNvSpPr txBox="1">
            <a:spLocks noChangeArrowheads="1"/>
          </p:cNvSpPr>
          <p:nvPr/>
        </p:nvSpPr>
        <p:spPr bwMode="auto">
          <a:xfrm>
            <a:off x="22334550" y="15589344"/>
            <a:ext cx="10058400" cy="5062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smtClean="0">
                <a:latin typeface="Times New Roman" panose="02020603050405020304" pitchFamily="18" charset="0"/>
                <a:ea typeface="Times New Roman" panose="02020603050405020304" pitchFamily="18" charset="0"/>
                <a:cs typeface="B Zar" panose="00000400000000000000" pitchFamily="2" charset="-78"/>
              </a:rPr>
              <a:t>In </a:t>
            </a:r>
            <a:r>
              <a:rPr lang="en-US" sz="3200" dirty="0">
                <a:latin typeface="Times New Roman" panose="02020603050405020304" pitchFamily="18" charset="0"/>
                <a:ea typeface="Times New Roman" panose="02020603050405020304" pitchFamily="18" charset="0"/>
                <a:cs typeface="B Zar" panose="00000400000000000000" pitchFamily="2" charset="-78"/>
              </a:rPr>
              <a:t>studies addressing cancer-related pain, psychoeducational, physical, and music-based interventions were associated with reduced pain and improvements in some physical and emotional outcomes; however, the magnitude and sustainability of effects varied according to intervention type and follow-up duration. Regarding quality of life, some studies reported improvements in cognitive and social functioning, symptom control, self-efficacy, and selected quality-of-life domains, whereas other studies found no statistically significant differences. </a:t>
            </a:r>
            <a:endParaRPr lang="en-US" sz="3200" dirty="0">
              <a:solidFill>
                <a:srgbClr val="000001"/>
              </a:solidFill>
              <a:latin typeface="Times New Roman"/>
              <a:cs typeface="Times New Roman"/>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174267" y="17944226"/>
            <a:ext cx="10058400" cy="6047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smtClean="0">
                <a:latin typeface="Times New Roman" panose="02020603050405020304" pitchFamily="18" charset="0"/>
                <a:ea typeface="Times New Roman" panose="02020603050405020304" pitchFamily="18" charset="0"/>
                <a:cs typeface="B Zar" panose="00000400000000000000" pitchFamily="2" charset="-78"/>
              </a:rPr>
              <a:t>This </a:t>
            </a:r>
            <a:r>
              <a:rPr lang="en-US" sz="3200" dirty="0">
                <a:latin typeface="Times New Roman" panose="02020603050405020304" pitchFamily="18" charset="0"/>
                <a:ea typeface="Times New Roman" panose="02020603050405020304" pitchFamily="18" charset="0"/>
                <a:cs typeface="B Zar" panose="00000400000000000000" pitchFamily="2" charset="-78"/>
              </a:rPr>
              <a:t>scoping review was conducted based on the </a:t>
            </a:r>
            <a:r>
              <a:rPr lang="en-US" sz="3200" dirty="0" err="1">
                <a:latin typeface="Times New Roman" panose="02020603050405020304" pitchFamily="18" charset="0"/>
                <a:ea typeface="Times New Roman" panose="02020603050405020304" pitchFamily="18" charset="0"/>
                <a:cs typeface="B Zar" panose="00000400000000000000" pitchFamily="2" charset="-78"/>
              </a:rPr>
              <a:t>Arksey</a:t>
            </a:r>
            <a:r>
              <a:rPr lang="en-US" sz="3200" dirty="0">
                <a:latin typeface="Times New Roman" panose="02020603050405020304" pitchFamily="18" charset="0"/>
                <a:ea typeface="Times New Roman" panose="02020603050405020304" pitchFamily="18" charset="0"/>
                <a:cs typeface="B Zar" panose="00000400000000000000" pitchFamily="2" charset="-78"/>
              </a:rPr>
              <a:t> and O’Malley framework and the JBI methodological guidance for scoping reviews, with the PRISMA-</a:t>
            </a:r>
            <a:r>
              <a:rPr lang="en-US" sz="3200" dirty="0" err="1">
                <a:latin typeface="Times New Roman" panose="02020603050405020304" pitchFamily="18" charset="0"/>
                <a:ea typeface="Times New Roman" panose="02020603050405020304" pitchFamily="18" charset="0"/>
                <a:cs typeface="B Zar" panose="00000400000000000000" pitchFamily="2" charset="-78"/>
              </a:rPr>
              <a:t>ScR</a:t>
            </a:r>
            <a:r>
              <a:rPr lang="en-US" sz="3200" dirty="0">
                <a:latin typeface="Times New Roman" panose="02020603050405020304" pitchFamily="18" charset="0"/>
                <a:ea typeface="Times New Roman" panose="02020603050405020304" pitchFamily="18" charset="0"/>
                <a:cs typeface="B Zar" panose="00000400000000000000" pitchFamily="2" charset="-78"/>
              </a:rPr>
              <a:t> reporting guidelines applied. A structured search was conducted in PubMed, Scopus, Web of Science, SID, and </a:t>
            </a:r>
            <a:r>
              <a:rPr lang="en-US" sz="3200" dirty="0" err="1">
                <a:latin typeface="Times New Roman" panose="02020603050405020304" pitchFamily="18" charset="0"/>
                <a:ea typeface="Times New Roman" panose="02020603050405020304" pitchFamily="18" charset="0"/>
                <a:cs typeface="B Zar" panose="00000400000000000000" pitchFamily="2" charset="-78"/>
              </a:rPr>
              <a:t>Magiran</a:t>
            </a:r>
            <a:r>
              <a:rPr lang="en-US" sz="3200" dirty="0">
                <a:latin typeface="Times New Roman" panose="02020603050405020304" pitchFamily="18" charset="0"/>
                <a:ea typeface="Times New Roman" panose="02020603050405020304" pitchFamily="18" charset="0"/>
                <a:cs typeface="B Zar" panose="00000400000000000000" pitchFamily="2" charset="-78"/>
              </a:rPr>
              <a:t>, supplemented by reference-list screening and citation tracking of relevant studies. Studies examining nurse-led interventions among cancer patients and reporting at least one outcome related to pain or quality of life were included. Data were extracted using a standardized form and categorized according to intervention type, care setting, and reported outcomes.</a:t>
            </a:r>
            <a:endParaRPr lang="en-US" sz="3200" dirty="0">
              <a:solidFill>
                <a:srgbClr val="000001"/>
              </a:solidFill>
              <a:latin typeface="Times New Roman"/>
              <a:cs typeface="Times New Roman"/>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334550" y="11570410"/>
            <a:ext cx="10058400"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200" dirty="0" smtClean="0">
                <a:latin typeface="Times New Roman" panose="02020603050405020304" pitchFamily="18" charset="0"/>
                <a:ea typeface="Times New Roman" panose="02020603050405020304" pitchFamily="18" charset="0"/>
                <a:cs typeface="B Zar" panose="00000400000000000000" pitchFamily="2" charset="-78"/>
              </a:rPr>
              <a:t>The </a:t>
            </a:r>
            <a:r>
              <a:rPr lang="en-US" sz="3200" dirty="0">
                <a:latin typeface="Times New Roman" panose="02020603050405020304" pitchFamily="18" charset="0"/>
                <a:ea typeface="Times New Roman" panose="02020603050405020304" pitchFamily="18" charset="0"/>
                <a:cs typeface="B Zar" panose="00000400000000000000" pitchFamily="2" charset="-78"/>
              </a:rPr>
              <a:t>reviewed evidence showed considerable variation in the type, delivery mode, and intensity of nurse-led interventions. Interventions mainly included education and counseling, psychoeducational approaches, physical and complementary interventions, case management, telephone follow-up and telehealth, self-management support, and palliative care needs assessment.</a:t>
            </a:r>
            <a:endParaRPr lang="en-US" sz="3200" dirty="0">
              <a:solidFill>
                <a:srgbClr val="000001"/>
              </a:solidFill>
              <a:latin typeface="Times New Roman"/>
              <a:cs typeface="Times New Roman"/>
            </a:endParaRPr>
          </a:p>
        </p:txBody>
      </p:sp>
      <p:sp>
        <p:nvSpPr>
          <p:cNvPr id="2" name="TextBox 1"/>
          <p:cNvSpPr txBox="1"/>
          <p:nvPr/>
        </p:nvSpPr>
        <p:spPr>
          <a:xfrm>
            <a:off x="37755066" y="4627083"/>
            <a:ext cx="5771009" cy="369332"/>
          </a:xfrm>
          <a:prstGeom prst="rect">
            <a:avLst/>
          </a:prstGeom>
          <a:noFill/>
        </p:spPr>
        <p:txBody>
          <a:bodyPr wrap="square" rtlCol="0">
            <a:spAutoFit/>
          </a:bodyPr>
          <a:lstStyle/>
          <a:p>
            <a:r>
              <a:rPr lang="en-US" dirty="0">
                <a:solidFill>
                  <a:srgbClr val="212529"/>
                </a:solidFill>
                <a:latin typeface="Samim"/>
              </a:rPr>
              <a:t>20.1001.2.0525158426.1404.1.1.573.3</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328" y="4403289"/>
            <a:ext cx="2965870" cy="3384024"/>
          </a:xfrm>
          <a:prstGeom prst="rect">
            <a:avLst/>
          </a:prstGeom>
        </p:spPr>
      </p:pic>
      <p:sp>
        <p:nvSpPr>
          <p:cNvPr id="6" name="Rectangle 5"/>
          <p:cNvSpPr/>
          <p:nvPr/>
        </p:nvSpPr>
        <p:spPr>
          <a:xfrm>
            <a:off x="11615921" y="10904916"/>
            <a:ext cx="13817327" cy="13942278"/>
          </a:xfrm>
          <a:prstGeom prst="rect">
            <a:avLst/>
          </a:prstGeom>
        </p:spPr>
        <p:txBody>
          <a:bodyPr wrap="square">
            <a:spAutoFit/>
          </a:bodyPr>
          <a:lstStyle/>
          <a:p>
            <a:r>
              <a:rPr lang="en-US" dirty="0"/>
              <a:t> ┌──────────────────────────────────┐</a:t>
            </a:r>
          </a:p>
          <a:p>
            <a:r>
              <a:rPr lang="en-US" dirty="0"/>
              <a:t>                 │       Identification             │</a:t>
            </a:r>
          </a:p>
          <a:p>
            <a:r>
              <a:rPr lang="en-US" dirty="0"/>
              <a:t>                 └──────────────────────────────────┘</a:t>
            </a:r>
          </a:p>
          <a:p>
            <a:r>
              <a:rPr lang="en-US" dirty="0"/>
              <a:t>                              │</a:t>
            </a:r>
          </a:p>
          <a:p>
            <a:r>
              <a:rPr lang="en-US" dirty="0"/>
              <a:t>             ┌────────────────┴────────────────┐</a:t>
            </a:r>
          </a:p>
          <a:p>
            <a:r>
              <a:rPr lang="en-US" dirty="0"/>
              <a:t>             │                                 │</a:t>
            </a:r>
          </a:p>
          <a:p>
            <a:r>
              <a:rPr lang="en-US" dirty="0"/>
              <a:t>             ▼                                 ▼</a:t>
            </a:r>
          </a:p>
          <a:p>
            <a:r>
              <a:rPr lang="en-US" dirty="0"/>
              <a:t>┌──────────────────────────┐       ┌─────────────────────────┐</a:t>
            </a:r>
          </a:p>
          <a:p>
            <a:r>
              <a:rPr lang="en-US" dirty="0"/>
              <a:t>│ Records identified from │       │ Records identified from │</a:t>
            </a:r>
          </a:p>
          <a:p>
            <a:r>
              <a:rPr lang="en-US" dirty="0"/>
              <a:t>│ databases               │       │ other sources           │</a:t>
            </a:r>
          </a:p>
          <a:p>
            <a:r>
              <a:rPr lang="en-US" dirty="0"/>
              <a:t>│        n = 2105          │       │        n = 25            │</a:t>
            </a:r>
          </a:p>
          <a:p>
            <a:r>
              <a:rPr lang="en-US" dirty="0"/>
              <a:t>└──────────────────────────┘       └─────────────────────────┘</a:t>
            </a:r>
          </a:p>
          <a:p>
            <a:r>
              <a:rPr lang="en-US" dirty="0"/>
              <a:t>             │                                 │</a:t>
            </a:r>
          </a:p>
          <a:p>
            <a:r>
              <a:rPr lang="en-US" dirty="0"/>
              <a:t>             └────────────────┬────────────────┘</a:t>
            </a:r>
          </a:p>
          <a:p>
            <a:r>
              <a:rPr lang="en-US" dirty="0"/>
              <a:t>                              ▼</a:t>
            </a:r>
          </a:p>
          <a:p>
            <a:r>
              <a:rPr lang="en-US" dirty="0"/>
              <a:t>                  ┌─────────────────────────┐</a:t>
            </a:r>
          </a:p>
          <a:p>
            <a:r>
              <a:rPr lang="en-US" dirty="0"/>
              <a:t>                  │ Duplicates removed      │</a:t>
            </a:r>
          </a:p>
          <a:p>
            <a:r>
              <a:rPr lang="en-US" dirty="0"/>
              <a:t>                  │       n = 430           │</a:t>
            </a:r>
          </a:p>
          <a:p>
            <a:r>
              <a:rPr lang="en-US" dirty="0"/>
              <a:t>                  └─────────────────────────┘</a:t>
            </a:r>
          </a:p>
          <a:p>
            <a:r>
              <a:rPr lang="en-US" dirty="0"/>
              <a:t>                              │</a:t>
            </a:r>
          </a:p>
          <a:p>
            <a:r>
              <a:rPr lang="en-US" dirty="0"/>
              <a:t>                              ▼</a:t>
            </a:r>
          </a:p>
          <a:p>
            <a:r>
              <a:rPr lang="en-US" dirty="0"/>
              <a:t>                 ┌──────────────────────────┐</a:t>
            </a:r>
          </a:p>
          <a:p>
            <a:r>
              <a:rPr lang="en-US" dirty="0"/>
              <a:t>                 │ Records screened by      │</a:t>
            </a:r>
          </a:p>
          <a:p>
            <a:r>
              <a:rPr lang="en-US" dirty="0"/>
              <a:t>                 │ title and abstract       │</a:t>
            </a:r>
          </a:p>
          <a:p>
            <a:r>
              <a:rPr lang="en-US" dirty="0"/>
              <a:t>                 │        n = 1700          │</a:t>
            </a:r>
          </a:p>
          <a:p>
            <a:r>
              <a:rPr lang="en-US" dirty="0"/>
              <a:t>                 └──────────────────────────┘</a:t>
            </a:r>
          </a:p>
          <a:p>
            <a:r>
              <a:rPr lang="en-US" dirty="0"/>
              <a:t>                              │</a:t>
            </a:r>
          </a:p>
          <a:p>
            <a:r>
              <a:rPr lang="en-US" dirty="0"/>
              <a:t>                 ┌────────────┴─────────────┐</a:t>
            </a:r>
          </a:p>
          <a:p>
            <a:r>
              <a:rPr lang="en-US" dirty="0"/>
              <a:t>                 │                          │</a:t>
            </a:r>
          </a:p>
          <a:p>
            <a:r>
              <a:rPr lang="en-US" dirty="0"/>
              <a:t>                 ▼                          ▼</a:t>
            </a:r>
          </a:p>
          <a:p>
            <a:r>
              <a:rPr lang="en-US" dirty="0"/>
              <a:t>       ┌───────────────────┐     ┌────────────────────────┐</a:t>
            </a:r>
          </a:p>
          <a:p>
            <a:r>
              <a:rPr lang="en-US" dirty="0"/>
              <a:t>       │ Records excluded  │     │ Full-text articles     │</a:t>
            </a:r>
          </a:p>
          <a:p>
            <a:r>
              <a:rPr lang="en-US" dirty="0"/>
              <a:t>       │ at initial        │     │ assessed for           │</a:t>
            </a:r>
          </a:p>
          <a:p>
            <a:r>
              <a:rPr lang="en-US" dirty="0"/>
              <a:t>       │ screening         │     │ eligibility             │</a:t>
            </a:r>
          </a:p>
          <a:p>
            <a:r>
              <a:rPr lang="en-US" dirty="0"/>
              <a:t>       │     n = 1500      │     │       n = 200           │</a:t>
            </a:r>
          </a:p>
          <a:p>
            <a:r>
              <a:rPr lang="en-US" dirty="0"/>
              <a:t>       └───────────────────┘     └────────────────────────┘</a:t>
            </a:r>
          </a:p>
          <a:p>
            <a:r>
              <a:rPr lang="en-US" dirty="0"/>
              <a:t>                                             │</a:t>
            </a:r>
          </a:p>
          <a:p>
            <a:r>
              <a:rPr lang="en-US" dirty="0"/>
              <a:t>                                             ▼</a:t>
            </a:r>
          </a:p>
          <a:p>
            <a:r>
              <a:rPr lang="en-US" dirty="0"/>
              <a:t>                                  ┌────────────────────────┐</a:t>
            </a:r>
          </a:p>
          <a:p>
            <a:r>
              <a:rPr lang="en-US" dirty="0"/>
              <a:t>                                  │ Full-text articles     │</a:t>
            </a:r>
          </a:p>
          <a:p>
            <a:r>
              <a:rPr lang="en-US" dirty="0"/>
              <a:t>                                  │ excluded                │</a:t>
            </a:r>
          </a:p>
          <a:p>
            <a:r>
              <a:rPr lang="en-US" dirty="0"/>
              <a:t>                                  │       n = 160           │</a:t>
            </a:r>
          </a:p>
          <a:p>
            <a:r>
              <a:rPr lang="en-US" dirty="0"/>
              <a:t>                                  └────────────────────────┘</a:t>
            </a:r>
          </a:p>
          <a:p>
            <a:r>
              <a:rPr lang="en-US" dirty="0"/>
              <a:t>                                             │</a:t>
            </a:r>
          </a:p>
          <a:p>
            <a:r>
              <a:rPr lang="en-US" dirty="0"/>
              <a:t>                                             ▼</a:t>
            </a:r>
          </a:p>
          <a:p>
            <a:r>
              <a:rPr lang="en-US" dirty="0"/>
              <a:t>                              ┌────────────────────────────┐</a:t>
            </a:r>
          </a:p>
          <a:p>
            <a:r>
              <a:rPr lang="en-US" dirty="0"/>
              <a:t>                              │ Studies included in the    │</a:t>
            </a:r>
          </a:p>
          <a:p>
            <a:r>
              <a:rPr lang="en-US" dirty="0"/>
              <a:t>                              │ final review                │</a:t>
            </a:r>
          </a:p>
          <a:p>
            <a:r>
              <a:rPr lang="en-US" dirty="0"/>
              <a:t>                              │        n = 40               │</a:t>
            </a:r>
          </a:p>
          <a:p>
            <a:r>
              <a:rPr lang="en-US" dirty="0"/>
              <a:t>                              └────────────────────────────┘</a:t>
            </a: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222</TotalTime>
  <Words>847</Words>
  <Application>Microsoft Office PowerPoint</Application>
  <PresentationFormat>Custom</PresentationFormat>
  <Paragraphs>75</Paragraphs>
  <Slides>1</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vt:i4>
      </vt:variant>
    </vt:vector>
  </HeadingPairs>
  <TitlesOfParts>
    <vt:vector size="15" baseType="lpstr">
      <vt:lpstr>Arial</vt:lpstr>
      <vt:lpstr>B Nazanin</vt:lpstr>
      <vt:lpstr>B Titr</vt:lpstr>
      <vt:lpstr>B Zar</vt:lpstr>
      <vt:lpstr>Calibri</vt:lpstr>
      <vt:lpstr>Calibri Light</vt:lpstr>
      <vt:lpstr>inherit</vt:lpstr>
      <vt:lpstr>Libre Baskerville</vt:lpstr>
      <vt:lpstr>Open Sauce</vt:lpstr>
      <vt:lpstr>Open Sauce Bold</vt:lpstr>
      <vt:lpstr>Samim</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Mobtaker System</cp:lastModifiedBy>
  <cp:revision>32</cp:revision>
  <dcterms:created xsi:type="dcterms:W3CDTF">2026-09-07T19:22:54Z</dcterms:created>
  <dcterms:modified xsi:type="dcterms:W3CDTF">2026-10-02T08:03:39Z</dcterms:modified>
</cp:coreProperties>
</file>