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5" d="100"/>
          <a:sy n="25" d="100"/>
        </p:scale>
        <p:origin x="427" y="-3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10/4/2026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1098586" y="4417950"/>
            <a:ext cx="37866250" cy="350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مرور نظام مند عوامل چند سطحی موثر بر پذیرش هوش مصنوعی </a:t>
            </a:r>
          </a:p>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در سازمان های سلامت محور</a:t>
            </a:r>
          </a:p>
          <a:p>
            <a:pPr marL="0" marR="0" lvl="0" indent="0" algn="ctr" defTabSz="4029542" rtl="0" eaLnBrk="0" fontAlgn="base" latinLnBrk="0" hangingPunct="0">
              <a:lnSpc>
                <a:spcPct val="100000"/>
              </a:lnSpc>
              <a:spcBef>
                <a:spcPct val="20000"/>
              </a:spcBef>
              <a:spcAft>
                <a:spcPct val="0"/>
              </a:spcAft>
              <a:buClrTx/>
              <a:buSzTx/>
              <a:buFontTx/>
              <a:buNone/>
              <a:tabLst/>
              <a:defRPr/>
            </a:pP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a:t>
            </a:r>
            <a:r>
              <a:rPr lang="en-US" sz="4800" dirty="0">
                <a:solidFill>
                  <a:prstClr val="black"/>
                </a:solidFill>
                <a:latin typeface="Calibri" panose="020F0502020204030204"/>
                <a:cs typeface="B Nazanin" panose="00000400000000000000" pitchFamily="2" charset="-78"/>
              </a:rPr>
              <a:t>1409</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268381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سید حسین براتی(1)، بیتا یزدانی(2)، سمیه صالحی(3)</a:t>
            </a:r>
          </a:p>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گروه مدیریت، واحد نجف‌آباد، دانشگاه آزاد اسلامی، نجف‌آباد، ایران</a:t>
            </a: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632311"/>
          </a:xfrm>
          <a:prstGeom prst="rect">
            <a:avLst/>
          </a:prstGeom>
          <a:noFill/>
        </p:spPr>
        <p:txBody>
          <a:bodyPr wrap="square" rtlCol="0">
            <a:spAutoFit/>
          </a:bodyPr>
          <a:lstStyle>
            <a:defPPr>
              <a:defRPr kern="1200"/>
            </a:defPPr>
          </a:lstStyle>
          <a:p>
            <a:pPr algn="just" rtl="1"/>
            <a:r>
              <a:rPr lang="fa-IR" sz="4000" dirty="0">
                <a:solidFill>
                  <a:srgbClr val="000001"/>
                </a:solidFill>
                <a:latin typeface="Times New Roman"/>
                <a:ea typeface="Times New Roman"/>
                <a:cs typeface="B Zar" panose="00000400000000000000" pitchFamily="2" charset="-78"/>
                <a:sym typeface="Times New Roman"/>
              </a:rPr>
              <a:t>نتایج مرور نشان می‌دهد پذیرش هوش مصنوعی در سازمان‌های سلامت‌محور پدیده‌ای چندسطحی است و به تعامل عوامل فردی، سازمانی و نهادی وابسته است. اعتماد و سواد هوش مصنوعی در سطح کاربران، کیفیت داده و تناسب فناوری با گردش کار در سطح سازمان، و حاکمیت داده و مقررات در سطح کلان از عوامل کلیدی‌اند. بنابراین، استفاده پایدار از هوش مصنوعی نیازمند رویکردی یکپارچه است که هم‌زمان به آمادگی کاربران، ظرفیت‌های سازمانی و چارچوب‌های حقوقی و اخلاقی توجه کند.</a:t>
            </a:r>
            <a:endParaRPr lang="en-US" sz="40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785652"/>
          </a:xfrm>
          <a:prstGeom prst="rect">
            <a:avLst/>
          </a:prstGeom>
          <a:noFill/>
        </p:spPr>
        <p:txBody>
          <a:bodyPr wrap="square" rtlCol="0">
            <a:spAutoFit/>
          </a:bodyPr>
          <a:lstStyle>
            <a:defPPr>
              <a:defRPr kern="1200"/>
            </a:defPPr>
          </a:lstStyle>
          <a:p>
            <a:pPr algn="just" rtl="1"/>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هوش مصنوعی نظام سلامت را متحول کرده است، اما پذیرش آن به‌دلیل پیچیدگی تعاملات فردی، سازمانی و کلان، فرآیندی چالش‌برانگیز است. با توجه به پراکندگی ادبیات موجود و فقدان چارچوبی یکپارچه، این پژوهش با هدف شناسایی و سنتز نظام‌مند عوامل چندسطحی، الگویی مفهومی برای تبیین تعاملات میان این سطوح ارائه می‌دهد.</a:t>
            </a:r>
            <a:endParaRPr kumimoji="0" lang="fa-IR" sz="40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32406" y="18358890"/>
            <a:ext cx="9729118" cy="5539978"/>
          </a:xfrm>
          <a:prstGeom prst="rect">
            <a:avLst/>
          </a:prstGeom>
        </p:spPr>
        <p:txBody>
          <a:bodyPr wrap="square" lIns="0" tIns="0" rIns="0" bIns="0" rtlCol="0" anchor="t">
            <a:spAutoFit/>
          </a:bodyPr>
          <a:lstStyle/>
          <a:p>
            <a:pPr lvl="0" algn="just" defTabSz="4703763" rtl="1" eaLnBrk="0" hangingPunct="0">
              <a:defRPr/>
            </a:pPr>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این پژوهش با رویکرد مرور نظام‌مند و منطبق بر اصول بیانیه </a:t>
            </a:r>
            <a:r>
              <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PRISMA </a:t>
            </a:r>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انجام شد. جست‌وجوی ساختاریافته در پایگاه‌های </a:t>
            </a:r>
            <a:r>
              <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PubMed، Scopus، </a:t>
            </a:r>
            <a:r>
              <a:rPr lang="en-US" sz="4000" dirty="0" err="1">
                <a:solidFill>
                  <a:prstClr val="black"/>
                </a:solidFill>
                <a:latin typeface="Times New Roman" panose="02020603050405020304" pitchFamily="18" charset="0"/>
                <a:ea typeface="Open Sans" panose="020B0606030504020204" pitchFamily="34" charset="0"/>
                <a:cs typeface="B Zar" panose="00000400000000000000" pitchFamily="2" charset="-78"/>
              </a:rPr>
              <a:t>WoS</a:t>
            </a:r>
            <a:r>
              <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 </a:t>
            </a:r>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و </a:t>
            </a:r>
            <a:r>
              <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Google Scholar </a:t>
            </a:r>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در بازه ۲۰۲۱ تا ۲۰۲۵ صورت گرفت و در نهایت ۱۹ مطالعه منتخب بر اساس معیارهای ورود و خروج برای سنتز نهایی گزینش شدند. داده‌ها با رویکرد تحلیل مضمون کدگذاری و با تکیه بر چارچوب اجتماعی-فنی </a:t>
            </a:r>
            <a:r>
              <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TOE، </a:t>
            </a:r>
            <a:r>
              <a:rPr lang="fa-IR" sz="4000" dirty="0">
                <a:solidFill>
                  <a:prstClr val="black"/>
                </a:solidFill>
                <a:latin typeface="Times New Roman" panose="02020603050405020304" pitchFamily="18" charset="0"/>
                <a:ea typeface="Open Sans" panose="020B0606030504020204" pitchFamily="34" charset="0"/>
                <a:cs typeface="B Zar" panose="00000400000000000000" pitchFamily="2" charset="-78"/>
              </a:rPr>
              <a:t>عوامل و موانع پذیرش در سه سطح خرد (فردی و بالینی)، میانی (سازمانی و زیرساختی) و کلان (نهادی و قانونی) دسته‌بندی و تحلیل شدند.</a:t>
            </a:r>
            <a:endParaRPr lang="en-US" sz="4000" dirty="0">
              <a:solidFill>
                <a:prstClr val="black"/>
              </a:solidFill>
              <a:latin typeface="Times New Roman" panose="02020603050405020304" pitchFamily="18" charset="0"/>
              <a:ea typeface="Open Sans" panose="020B0606030504020204" pitchFamily="34" charset="0"/>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493081" y="19635499"/>
            <a:ext cx="10058400" cy="4447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40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 در سطح میانی، کیفیت و یکپارچگی داده‌ها، رهبری تحول‌آفرین و فرهنگ سازمانی در کنار انطباق کامل سیستم با جریان کار بالینی، زیربنای استقرار موفق هوش مصنوعی را شکل می‌دهند. هم‌زمان در سطح کلان، شفافیت در مسئولیت‌های حقوقی، تضمین حریم خصوصی، تدوین استانداردهای سلامت و سیاست‌گذاری‌های حمایتی ملی، بستری امن و پایدار برای گذار و مقیاس‌پذیری هوش مصنوعی در نظام سلامت فراهم می‌آورند.</a:t>
            </a:r>
            <a:endParaRPr kumimoji="0" lang="en-US" sz="40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4447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40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در سطح خرد، پذیرش هوش مصنوعی تحت تأثیر «اعتماد و شفافیت»، «سواد و مهارت فناوری» و «ادراک سودمندی و سهولت استفاده» قرار دارد. رفع ابهام از الگوریتم‌های جعبه‌سیاه از طریق توضیح‌پذیری (</a:t>
            </a:r>
            <a:r>
              <a:rPr lang="en-US" sz="4000" dirty="0">
                <a:solidFill>
                  <a:srgbClr val="000001"/>
                </a:solidFill>
                <a:latin typeface="Times New Roman"/>
                <a:cs typeface="B Zar" panose="00000400000000000000" pitchFamily="2" charset="-78"/>
                <a:sym typeface="Times New Roman"/>
              </a:rPr>
              <a:t>XAI</a:t>
            </a:r>
            <a:r>
              <a:rPr lang="fa-IR" sz="4000" dirty="0">
                <a:solidFill>
                  <a:srgbClr val="000001"/>
                </a:solidFill>
                <a:latin typeface="Times New Roman"/>
                <a:cs typeface="B Zar" panose="00000400000000000000" pitchFamily="2" charset="-78"/>
                <a:sym typeface="Times New Roman"/>
              </a:rPr>
              <a:t>)</a:t>
            </a:r>
            <a:r>
              <a:rPr kumimoji="0" lang="en-US" sz="40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 </a:t>
            </a:r>
            <a:r>
              <a:rPr kumimoji="0" lang="fa-IR" sz="40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کاهش فاصله دانشی کادر درمان با آموزش‌های هدفمند، و اثبات ارزش بالینی در کاهش بار کاری، پیش‌ران‌های کلیدی ارتقای تمایل متخصصان به استفاده مستمر از فناوری هستند.</a:t>
            </a:r>
            <a:endParaRPr kumimoji="0" lang="en-US" sz="40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8428856"/>
            <a:ext cx="9764078" cy="4524315"/>
          </a:xfrm>
          <a:prstGeom prst="rect">
            <a:avLst/>
          </a:prstGeom>
        </p:spPr>
        <p:txBody>
          <a:bodyPr wrap="square">
            <a:spAutoFit/>
          </a:bodyPr>
          <a:lstStyle/>
          <a:p>
            <a:pPr algn="just"/>
            <a:r>
              <a:rPr lang="en-US" sz="3200" dirty="0">
                <a:solidFill>
                  <a:srgbClr val="000001"/>
                </a:solidFill>
                <a:latin typeface="Times New Roman"/>
                <a:ea typeface="Times New Roman"/>
                <a:cs typeface="B Zar" panose="00000400000000000000" pitchFamily="2" charset="-78"/>
                <a:sym typeface="Times New Roman"/>
              </a:rPr>
              <a:t>1.Lanfranchi G, </a:t>
            </a:r>
            <a:r>
              <a:rPr lang="en-US" sz="3200" dirty="0" err="1">
                <a:solidFill>
                  <a:srgbClr val="000001"/>
                </a:solidFill>
                <a:latin typeface="Times New Roman"/>
                <a:ea typeface="Times New Roman"/>
                <a:cs typeface="B Zar" panose="00000400000000000000" pitchFamily="2" charset="-78"/>
                <a:sym typeface="Times New Roman"/>
              </a:rPr>
              <a:t>Gembillo</a:t>
            </a:r>
            <a:r>
              <a:rPr lang="en-US" sz="3200" dirty="0">
                <a:solidFill>
                  <a:srgbClr val="000001"/>
                </a:solidFill>
                <a:latin typeface="Times New Roman"/>
                <a:ea typeface="Times New Roman"/>
                <a:cs typeface="B Zar" panose="00000400000000000000" pitchFamily="2" charset="-78"/>
                <a:sym typeface="Times New Roman"/>
              </a:rPr>
              <a:t> M, Santoro D, </a:t>
            </a:r>
            <a:r>
              <a:rPr lang="en-US" sz="3200" dirty="0" err="1">
                <a:solidFill>
                  <a:srgbClr val="000001"/>
                </a:solidFill>
                <a:latin typeface="Times New Roman"/>
                <a:ea typeface="Times New Roman"/>
                <a:cs typeface="B Zar" panose="00000400000000000000" pitchFamily="2" charset="-78"/>
                <a:sym typeface="Times New Roman"/>
              </a:rPr>
              <a:t>Villari</a:t>
            </a:r>
            <a:r>
              <a:rPr lang="en-US" sz="3200" dirty="0">
                <a:solidFill>
                  <a:srgbClr val="000001"/>
                </a:solidFill>
                <a:latin typeface="Times New Roman"/>
                <a:ea typeface="Times New Roman"/>
                <a:cs typeface="B Zar" panose="00000400000000000000" pitchFamily="2" charset="-78"/>
                <a:sym typeface="Times New Roman"/>
              </a:rPr>
              <a:t> M. Artificial intelligence adoption in healthcare: a systematic review of implementation challenges and health services implications. BMC Health Serv Res. 2026;26:14960. doi:10.1186/s12913-026-14960-x.</a:t>
            </a:r>
          </a:p>
          <a:p>
            <a:pPr algn="just"/>
            <a:r>
              <a:rPr lang="en-US" sz="3200" dirty="0">
                <a:solidFill>
                  <a:srgbClr val="000001"/>
                </a:solidFill>
                <a:latin typeface="Times New Roman"/>
                <a:ea typeface="Times New Roman"/>
                <a:cs typeface="B Zar" panose="00000400000000000000" pitchFamily="2" charset="-78"/>
                <a:sym typeface="Times New Roman"/>
              </a:rPr>
              <a:t>2.Shi H, Huang J, Yang J, Han M. Barriers and facilitators to patient acceptance of artificial intelligence in health care: systematic review. J Med Internet Res. 2026;28:e80581. doi:10.2196/80581.</a:t>
            </a:r>
          </a:p>
        </p:txBody>
      </p:sp>
      <p:pic>
        <p:nvPicPr>
          <p:cNvPr id="6" name="Picture 5">
            <a:extLst>
              <a:ext uri="{FF2B5EF4-FFF2-40B4-BE49-F238E27FC236}">
                <a16:creationId xmlns:a16="http://schemas.microsoft.com/office/drawing/2014/main" id="{ADB88124-2335-C41C-9226-6EBB2FF11D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586" y="5083824"/>
            <a:ext cx="2510271" cy="2510271"/>
          </a:xfrm>
          <a:prstGeom prst="rect">
            <a:avLst/>
          </a:prstGeom>
        </p:spPr>
      </p:pic>
      <p:pic>
        <p:nvPicPr>
          <p:cNvPr id="11" name="Picture 10">
            <a:extLst>
              <a:ext uri="{FF2B5EF4-FFF2-40B4-BE49-F238E27FC236}">
                <a16:creationId xmlns:a16="http://schemas.microsoft.com/office/drawing/2014/main" id="{CD0F6F7A-DAE5-740A-05C8-9AB13B07B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75293" y="16412358"/>
            <a:ext cx="9283488" cy="7670512"/>
          </a:xfrm>
          <a:prstGeom prst="rect">
            <a:avLst/>
          </a:prstGeom>
        </p:spPr>
      </p:pic>
      <p:pic>
        <p:nvPicPr>
          <p:cNvPr id="13" name="Picture 12">
            <a:extLst>
              <a:ext uri="{FF2B5EF4-FFF2-40B4-BE49-F238E27FC236}">
                <a16:creationId xmlns:a16="http://schemas.microsoft.com/office/drawing/2014/main" id="{F891E828-A006-24EA-AB2B-A9A09EE8B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34471" y="11427504"/>
            <a:ext cx="10775620" cy="8178593"/>
          </a:xfrm>
          <a:prstGeom prst="rect">
            <a:avLst/>
          </a:prstGeom>
        </p:spPr>
      </p:pic>
      <p:pic>
        <p:nvPicPr>
          <p:cNvPr id="15" name="Picture 14">
            <a:extLst>
              <a:ext uri="{FF2B5EF4-FFF2-40B4-BE49-F238E27FC236}">
                <a16:creationId xmlns:a16="http://schemas.microsoft.com/office/drawing/2014/main" id="{B236AC0C-7375-40EB-1238-D985559592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32407" y="5513502"/>
            <a:ext cx="9308340" cy="4561426"/>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269</TotalTime>
  <Words>533</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S.Hosein</cp:lastModifiedBy>
  <cp:revision>34</cp:revision>
  <dcterms:created xsi:type="dcterms:W3CDTF">2026-09-07T19:22:54Z</dcterms:created>
  <dcterms:modified xsi:type="dcterms:W3CDTF">2026-10-04T16:13:47Z</dcterms:modified>
</cp:coreProperties>
</file>