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6" r:id="rId6"/>
    <p:sldId id="261" r:id="rId7"/>
    <p:sldId id="267" r:id="rId8"/>
    <p:sldId id="268" r:id="rId17"/>
    <p:sldId id="263" r:id="rId9"/>
    <p:sldId id="269" r:id="rId18"/>
    <p:sldId id="264" r:id="rId10"/>
    <p:sldId id="265" r:id="rId11"/>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6" d="100"/>
          <a:sy n="86" d="100"/>
        </p:scale>
        <p:origin x="22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D9FE5C-5683-4C7C-8E73-2B1C358F88D7}"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44709-AED6-4EE4-B393-DAF1AAC74FA5}" type="slidenum">
              <a:rPr lang="en-US" smtClean="0"/>
              <a:t>‹#›</a:t>
            </a:fld>
            <a:endParaRPr lang="en-US"/>
          </a:p>
        </p:txBody>
      </p:sp>
    </p:spTree>
    <p:extLst>
      <p:ext uri="{BB962C8B-B14F-4D97-AF65-F5344CB8AC3E}">
        <p14:creationId xmlns:p14="http://schemas.microsoft.com/office/powerpoint/2010/main" val="2172637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با سلام و احترام. موضوع ارائه من مرور شواهد درباره تجویز کتامین و اسکتامین در دوره پیرامون عمل سزارین برای پیشگیری از افسردگی پس از زایمان است.</a:t>
            </a:r>
          </a:p>
          <a:p>
            <a:pPr rtl="1" algn="r"/>
            <a:r>
              <a:rPr sz="1400" b="0" lang="fa-IR">
                <a:solidFill>
                  <a:srgbClr val="000000"/>
                </a:solidFill>
                <a:latin typeface="Times New Roman"/>
                <a:cs typeface="B Nazanin"/>
              </a:rPr>
              <a:t>این مقاله را با راهنمایی دکتر مریم بهرامی هیدجی در گروه روانشناسی واحد کرج نوشته‌ام.</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افسردگی پس از زایمان شایع است. فراتحلیلی از ۵۶۵ مطالعه شیوع جهانی آن را ۱۷/۲۲ درصد برآورد کرده و در ایران شیوع تجمعی ۲۵/۳ درصد گزارش شده است.</a:t>
            </a:r>
          </a:p>
          <a:p>
            <a:pPr rtl="1" algn="r"/>
            <a:r>
              <a:rPr sz="1400" b="0" lang="fa-IR">
                <a:solidFill>
                  <a:srgbClr val="000000"/>
                </a:solidFill>
                <a:latin typeface="Times New Roman"/>
                <a:cs typeface="B Nazanin"/>
              </a:rPr>
              <a:t>این اختلال با سلامت و کارکرد ضعیف‌تر مادر و پیامدهای نامطلوب در کودک همراه است.</a:t>
            </a:r>
          </a:p>
          <a:p>
            <a:pPr rtl="1" algn="r"/>
            <a:r>
              <a:rPr sz="1400" b="0" lang="fa-IR">
                <a:solidFill>
                  <a:srgbClr val="000000"/>
                </a:solidFill>
                <a:latin typeface="Times New Roman"/>
                <a:cs typeface="B Nazanin"/>
              </a:rPr>
              <a:t>سزارین هم با خطر بیشتر همراه بوده است و این رابطه در سزارین اورژانسی معنادار بود. در برآوردهای تعدیل‌شده رابطه ضعیف‌تر شد.</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پیشگیری فعلی بیشتر روانی‌اجتماعی است. برگزانولون و زورانولون برای درمان آزموده شده‌اند، نه پیشگیری.</a:t>
            </a:r>
          </a:p>
          <a:p>
            <a:pPr rtl="1" algn="r"/>
            <a:r>
              <a:rPr sz="1400" b="0" lang="fa-IR">
                <a:solidFill>
                  <a:srgbClr val="000000"/>
                </a:solidFill>
                <a:latin typeface="Times New Roman"/>
                <a:cs typeface="B Nazanin"/>
              </a:rPr>
              <a:t>سزارین زیر بی‌حسی نوراگزیال فرصتی کوتاه و تحت پایش است که تیم بیهوشی می‌تواند در آن یک دوز وریدی بدهد.</a:t>
            </a:r>
          </a:p>
          <a:p>
            <a:pPr rtl="1" algn="r"/>
            <a:r>
              <a:rPr sz="1400" b="0" lang="fa-IR">
                <a:solidFill>
                  <a:srgbClr val="000000"/>
                </a:solidFill>
                <a:latin typeface="Times New Roman"/>
                <a:cs typeface="B Nazanin"/>
              </a:rPr>
              <a:t>کتامین اثر ضدافسردگی سریع دارد و اسکتامین، انانتیومر S، میل اتصال بیشتری به گیرنده NMDA دارد.</a:t>
            </a:r>
          </a:p>
          <a:p>
            <a:pPr rtl="1" algn="r"/>
            <a:r>
              <a:rPr sz="1400" b="0" lang="fa-IR">
                <a:solidFill>
                  <a:srgbClr val="000000"/>
                </a:solidFill>
                <a:latin typeface="Times New Roman"/>
                <a:cs typeface="B Nazanin"/>
              </a:rPr>
              <a:t>هدف این مرور، جمع‌بندی شواهد اثربخشی، زمان تجویز و ایمنی است.</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این یک مرور روایتی است. در مهر ۱۴۰۵ در PubMed و Google Scholar جست‌وجو کردیم و فهرست منابع فراتحلیل‌های اخیر را هم دیدیم.</a:t>
            </a:r>
          </a:p>
          <a:p>
            <a:pPr rtl="1" algn="r"/>
            <a:r>
              <a:rPr sz="1400" b="0" lang="fa-IR">
                <a:solidFill>
                  <a:srgbClr val="000000"/>
                </a:solidFill>
                <a:latin typeface="Times New Roman"/>
                <a:cs typeface="B Nazanin"/>
              </a:rPr>
              <a:t>کارآزمایی‌های تصادفی و مرورهای نظام‌مند ۲۰۱۷ تا ۲۰۲۶ وارد شدند که کتامین یا اسکتامین وریدی را هنگام زایمان، بیشتر در سزارین، آزموده بودند.</a:t>
            </a:r>
          </a:p>
          <a:p>
            <a:pPr rtl="1" algn="r"/>
            <a:r>
              <a:rPr sz="1400" b="0" lang="fa-IR">
                <a:solidFill>
                  <a:srgbClr val="000000"/>
                </a:solidFill>
                <a:latin typeface="Times New Roman"/>
                <a:cs typeface="B Nazanin"/>
              </a:rPr>
              <a:t>کارآزمایی‌های بی‌نتیجه را هم عمداً وارد کردیم تا تصویر یک‌طرفه نشود. یافته‌ها بر اساس دارو، زمان تجویز و زمان پیگیری گروه‌بندی و به‌صورت توصیفی ترکیب شد.</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دارو به شکل بولوس، انفوزیون یا در پمپ بی‌دردی وریدی داده شده بود.</a:t>
            </a:r>
          </a:p>
          <a:p>
            <a:pPr rtl="1" algn="r"/>
            <a:r>
              <a:rPr sz="1400" b="0" lang="fa-IR">
                <a:solidFill>
                  <a:srgbClr val="000000"/>
                </a:solidFill>
                <a:latin typeface="Times New Roman"/>
                <a:cs typeface="B Nazanin"/>
              </a:rPr>
              <a:t>نکته مهم این است که در بیشتر کارآزمایی‌ها افسردگی پس از زایمان یعنی نمره بالاتر از نقطه برش EPDS؛ یعنی غربال مثبت، نه تشخیص بالینی. فقط یک کارآزمایی مصاحبه تشخیصی ساختاریافته داشت.</a:t>
            </a:r>
          </a:p>
          <a:p>
            <a:pPr rtl="1" algn="r"/>
            <a:r>
              <a:rPr sz="1400" b="0" lang="fa-IR">
                <a:solidFill>
                  <a:srgbClr val="000000"/>
                </a:solidFill>
                <a:latin typeface="Times New Roman"/>
                <a:cs typeface="B Nazanin"/>
              </a:rPr>
              <a:t>بیشتر پیگیری‌ها به هفته نخست و هفته‌های چهار تا شش محدود بود و کارآزمایی‌های کمی تا شش ماه پیگیری کرده بودند.</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این نمودار برآوردهای اصلی فراتحلیل‌ها را نشان می‌دهد. هرچه نقطه در سمت چپ خط یک دورتر باشد، کاهش خطر بیشتر است.</a:t>
            </a:r>
          </a:p>
          <a:p>
            <a:pPr rtl="1" algn="r"/>
            <a:r>
              <a:rPr sz="1400" b="0" lang="fa-IR">
                <a:solidFill>
                  <a:srgbClr val="000000"/>
                </a:solidFill>
                <a:latin typeface="Times New Roman"/>
                <a:cs typeface="B Nazanin"/>
              </a:rPr>
              <a:t>در هفته نخست هر سه فراتحلیل کاهش معنادار نشان دادند؛ برای نمونه نسبت خطر ۰/۴۱ برای مجموع دو دارو.</a:t>
            </a:r>
          </a:p>
          <a:p>
            <a:pPr rtl="1" algn="r"/>
            <a:r>
              <a:rPr sz="1400" b="0" lang="fa-IR">
                <a:solidFill>
                  <a:srgbClr val="000000"/>
                </a:solidFill>
                <a:latin typeface="Times New Roman"/>
                <a:cs typeface="B Nazanin"/>
              </a:rPr>
              <a:t>در هفته‌های چهار تا شش، تجویز پس از عمل اثر معنادار داشت، اما تجویز حین عمل در مرز معناداری بود. اثر اسکتامین بیشتر از کتامین راسمیک بود و فراتحلیل Li در این بازه اثر معناداری نیافت.</a:t>
            </a:r>
          </a:p>
          <a:p>
            <a:pPr rtl="1" algn="r"/>
            <a:r>
              <a:rPr sz="1400" b="0" lang="fa-IR">
                <a:solidFill>
                  <a:srgbClr val="000000"/>
                </a:solidFill>
                <a:latin typeface="Times New Roman"/>
                <a:cs typeface="B Nazanin"/>
              </a:rPr>
              <a:t>فراتحلیلی هم که کتامین وریدی را در سزارین با بی‌حسی نوراگزیال بررسی کرده بود، تفاوت معناداری در افسردگی نیافت.</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بزرگ‌ترین اثر در کارآزمایی Wang و همکاران در BMJ دیده شد: ۳۶۴ مادر با علائم افسردگی پیش از زایمان، با زایمان طبیعی یا سزارین.</a:t>
            </a:r>
          </a:p>
          <a:p>
            <a:pPr rtl="1" algn="r"/>
            <a:r>
              <a:rPr sz="1400" b="0" lang="fa-IR">
                <a:solidFill>
                  <a:srgbClr val="000000"/>
                </a:solidFill>
                <a:latin typeface="Times New Roman"/>
                <a:cs typeface="B Nazanin"/>
              </a:rPr>
              <a:t>یک دوز ۰/۲ میلی‌گرم بر کیلوگرم اسکتامین پس از بستن بند ناف، دوره افسردگی اساسی را در روز ۴۲ از ۲۵/۴ به ۶/۷ درصد رساند.</a:t>
            </a:r>
          </a:p>
          <a:p>
            <a:pPr rtl="1" algn="r"/>
            <a:r>
              <a:rPr sz="1400" b="0" lang="fa-IR">
                <a:solidFill>
                  <a:srgbClr val="000000"/>
                </a:solidFill>
                <a:latin typeface="Times New Roman"/>
                <a:cs typeface="B Nazanin"/>
              </a:rPr>
              <a:t>در کارآزمایی‌های دیگر سزارین، اثر به زمان تجویز و زمان پیگیری بستگی داشت و یک کارآزمایی هم تفاوت معناداری نیافت. کارآزمایی‌های کتامین راسمیک نتایج ناهمسوتری داشتند.</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عوارض شایع اما بیشتر خفیف و کوتاه بود. در داده‌های تجمیعی، توهم و سرگیجه بیشتر بود، اما تهوع و استفراغ تفاوت معناداری نداشت و در کارآزمایی‌های اسکتامین به‌تنهایی خطر این عوارض بالاتر نبود.</a:t>
            </a:r>
          </a:p>
          <a:p>
            <a:pPr rtl="1" algn="r"/>
            <a:r>
              <a:rPr sz="1400" b="0" lang="fa-IR">
                <a:solidFill>
                  <a:srgbClr val="000000"/>
                </a:solidFill>
                <a:latin typeface="Times New Roman"/>
                <a:cs typeface="B Nazanin"/>
              </a:rPr>
              <a:t>در کارآزمایی Wang، عوارض عصبی‌روانی در ۴۵/۱ درصد گروه اسکتامین رخ داد، کمتر از یک روز طول کشید و درمان دارویی لازم نشد.</a:t>
            </a:r>
          </a:p>
          <a:p>
            <a:pPr rtl="1" algn="r"/>
            <a:r>
              <a:rPr sz="1400" b="0" lang="fa-IR">
                <a:solidFill>
                  <a:srgbClr val="000000"/>
                </a:solidFill>
                <a:latin typeface="Times New Roman"/>
                <a:cs typeface="B Nazanin"/>
              </a:rPr>
              <a:t>درباره شیردهی داده‌ها محدود است.</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جمع‌بندی شواهد این است که اثر کوتاه‌مدت اسکتامین محتمل است، اما اثر هفته‌های چهار تا شش قطعی نیست. کتامین راسمیک ضعیف‌تر به نظر می‌رسد.</a:t>
            </a:r>
          </a:p>
          <a:p>
            <a:pPr rtl="1" algn="r"/>
            <a:r>
              <a:rPr sz="1400" b="0" lang="fa-IR">
                <a:solidFill>
                  <a:srgbClr val="000000"/>
                </a:solidFill>
                <a:latin typeface="Times New Roman"/>
                <a:cs typeface="B Nazanin"/>
              </a:rPr>
              <a:t>بیشترین اثر در مادران دارای علائم پیش از زایمان گزارش شد، اما این مقایسه میان کارآزمایی‌هاست.</a:t>
            </a:r>
          </a:p>
          <a:p>
            <a:pPr rtl="1" algn="r"/>
            <a:r>
              <a:rPr sz="1400" b="0" lang="fa-IR">
                <a:solidFill>
                  <a:srgbClr val="000000"/>
                </a:solidFill>
                <a:latin typeface="Times New Roman"/>
                <a:cs typeface="B Nazanin"/>
              </a:rPr>
              <a:t>محدودیت‌های مهم: تقریباً همه کارآزمایی‌ها از چین‌اند، پیامد بیشتر غربال EPDS است، پیگیری کوتاه است و بخشی از اثر زودهنگام ممکن است از کاهش درد باشد.</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از نگاه خدمات سلامت، اسکتامین نباید جدا از مراقبت سلامت روان مادر تجویز شود.</a:t>
            </a:r>
          </a:p>
          <a:p>
            <a:pPr rtl="1" algn="r"/>
            <a:r>
              <a:rPr sz="1400" b="0" lang="fa-IR">
                <a:solidFill>
                  <a:srgbClr val="000000"/>
                </a:solidFill>
                <a:latin typeface="Times New Roman"/>
                <a:cs typeface="B Nazanin"/>
              </a:rPr>
              <a:t>مسیر پیشنهادی از غربالگری در بارداری شروع می‌شود و به رضایت آگاهانه، تجویز هنگام سزارین، پایش عوارض و ارجاع پس از ترخیص می‌رسد. به این ترتیب بیهوشی مامایی به پیگیری روانی و روان‌پزشکی وصل می‌شود.</a:t>
            </a:r>
          </a:p>
          <a:p>
            <a:pPr rtl="1" algn="r"/>
            <a:r>
              <a:rPr sz="1400" b="0" lang="fa-IR">
                <a:solidFill>
                  <a:srgbClr val="000000"/>
                </a:solidFill>
                <a:latin typeface="Times New Roman"/>
                <a:cs typeface="B Nazanin"/>
              </a:rPr>
              <a:t>در ایران فقط یک کارآزمایی کوچک یافتیم و کارآزمایی‌های چندمرکزی بومی لازم است.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نتیجه این‌که اسکتامین با دوز کم امیدوارکننده است، اما هنوز مداخله روتین نیست.</a:t>
            </a:r>
          </a:p>
          <a:p>
            <a:pPr rtl="1" algn="r"/>
            <a:r>
              <a:rPr sz="1400" b="0" lang="fa-IR">
                <a:solidFill>
                  <a:srgbClr val="000000"/>
                </a:solidFill>
                <a:latin typeface="Times New Roman"/>
                <a:cs typeface="B Nazanin"/>
              </a:rPr>
              <a:t>شواهد برای کتامین راسمیک و اثرهای طولانی‌تر ضعیف‌تر است.</a:t>
            </a:r>
          </a:p>
          <a:p>
            <a:pPr rtl="1" algn="r"/>
            <a:r>
              <a:rPr sz="1400" b="0" lang="fa-IR">
                <a:solidFill>
                  <a:srgbClr val="000000"/>
                </a:solidFill>
                <a:latin typeface="Times New Roman"/>
                <a:cs typeface="B Nazanin"/>
              </a:rPr>
              <a:t>مادران دارای علائم پیش از زایمان گروه اولویت‌دار پژوهش‌های بعدی‌اند و هر نوع استفاده باید با غربالگری، مشاوره و پیگیری همراه باشد.</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منابع کلیدی این‌ها هستند و فهرست کامل ۳۲ منبع در متن مقاله آمده است.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rPr sz="1400" b="0" lang="fa-IR">
                <a:solidFill>
                  <a:srgbClr val="000000"/>
                </a:solidFill>
                <a:latin typeface="Times New Roman"/>
                <a:cs typeface="B Nazanin"/>
              </a:rPr>
              <a:t>از توجه شما سپاسگزارم. آماده پاسخ به پرسش‌ها هستم.</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53ACB-BCA5-D6E3-0B0F-5DFDC8A731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C9880F-1DCB-B51A-A338-E1E82D3FEA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28B447-DA51-D584-912F-2A4D19A69410}"/>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5" name="Footer Placeholder 4">
            <a:extLst>
              <a:ext uri="{FF2B5EF4-FFF2-40B4-BE49-F238E27FC236}">
                <a16:creationId xmlns:a16="http://schemas.microsoft.com/office/drawing/2014/main" id="{E6E762DD-1B03-1436-85EF-E2202EAAE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637B30-A173-01E3-7436-C0F1440B416F}"/>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414342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16F97-2155-8D70-4F0D-8670B0AAA3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080A89-C3C2-967E-E237-AB71DFD32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C4620-C101-C294-78F1-91E19DBB9967}"/>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5" name="Footer Placeholder 4">
            <a:extLst>
              <a:ext uri="{FF2B5EF4-FFF2-40B4-BE49-F238E27FC236}">
                <a16:creationId xmlns:a16="http://schemas.microsoft.com/office/drawing/2014/main" id="{3D087F4A-005E-1699-7DB4-DB76F9F97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6EB1D2-3D43-10E5-9DF4-2459EE1AC7E3}"/>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3903983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0C042-182D-E517-1B80-D9C54DA448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6C5199-C106-E335-B01D-990B73060E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F5081F-4D3E-A9F1-B79E-22F3482DF973}"/>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5" name="Footer Placeholder 4">
            <a:extLst>
              <a:ext uri="{FF2B5EF4-FFF2-40B4-BE49-F238E27FC236}">
                <a16:creationId xmlns:a16="http://schemas.microsoft.com/office/drawing/2014/main" id="{DAC0E684-55D7-C085-6D2E-246494614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8C7576-3948-4B43-51B1-4A8A1971F701}"/>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2443105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63B8E-8FE7-070F-D5F3-DD1122ECEA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9DDFB7-2F0A-98DC-3A9B-E703FCC691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A3E398-BF8D-2196-E4D7-DFAFED2375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466B66-9149-771D-759D-1115FB9B99E3}"/>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6" name="Footer Placeholder 5">
            <a:extLst>
              <a:ext uri="{FF2B5EF4-FFF2-40B4-BE49-F238E27FC236}">
                <a16:creationId xmlns:a16="http://schemas.microsoft.com/office/drawing/2014/main" id="{611678A0-AB2E-53C1-272C-AB413AC4C9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3A8B83-93EF-E408-2F6F-E827AFA2747B}"/>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63873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8FE1-56C4-19BC-103A-2A6A883C65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701A1C-7198-0613-8ECD-53E1C2EB93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FD0873-5901-6695-247B-A905AE20E8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564CC9-795B-14F8-35E1-8D0448EF1B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0F016B-77BA-B54C-3852-7673C0987B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146574-A16C-EF12-D766-7E583C575B09}"/>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8" name="Footer Placeholder 7">
            <a:extLst>
              <a:ext uri="{FF2B5EF4-FFF2-40B4-BE49-F238E27FC236}">
                <a16:creationId xmlns:a16="http://schemas.microsoft.com/office/drawing/2014/main" id="{479A66C7-BF98-4EEB-D015-B8D860A817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068230-F059-131F-AF0C-DC87323406D9}"/>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2334515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AD53-72A5-AB70-8FE8-A7E5D446C2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5D4693-C439-380E-AE63-832228EEDB3C}"/>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4" name="Footer Placeholder 3">
            <a:extLst>
              <a:ext uri="{FF2B5EF4-FFF2-40B4-BE49-F238E27FC236}">
                <a16:creationId xmlns:a16="http://schemas.microsoft.com/office/drawing/2014/main" id="{8038FCF1-BC59-FE32-B1D4-1E0AB06311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206089-4332-9C75-AE95-EB6F47A7FC36}"/>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788614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681DD8-7134-920A-30D7-D6B2BFC91AE8}"/>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3" name="Footer Placeholder 2">
            <a:extLst>
              <a:ext uri="{FF2B5EF4-FFF2-40B4-BE49-F238E27FC236}">
                <a16:creationId xmlns:a16="http://schemas.microsoft.com/office/drawing/2014/main" id="{E82BC7F2-5373-87C0-796F-C716E69175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820E63-45F1-2073-D6B0-CC6DADDE7ADE}"/>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231893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6879F-E273-DA02-A04E-D6AAF9818B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B7F10A-0CF5-7693-E98C-C7A08BEA59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729AEF-A170-BCCD-D3A8-F73BFCE3EF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6F8D05-6745-BE40-A9A2-352EF6483560}"/>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6" name="Footer Placeholder 5">
            <a:extLst>
              <a:ext uri="{FF2B5EF4-FFF2-40B4-BE49-F238E27FC236}">
                <a16:creationId xmlns:a16="http://schemas.microsoft.com/office/drawing/2014/main" id="{85656FA8-AA65-FE1E-965A-084956BB50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7F7FC2-9E66-81AB-C355-2FFFD4315ADB}"/>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326427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8B2EA-E082-3157-3C7B-D1DDFE8188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A5A661-7E39-4BBB-F471-379100829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DFA637-0057-CED1-ED29-4719A0F6FC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CFE646-1F71-4953-080E-E878E1A28DA5}"/>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6" name="Footer Placeholder 5">
            <a:extLst>
              <a:ext uri="{FF2B5EF4-FFF2-40B4-BE49-F238E27FC236}">
                <a16:creationId xmlns:a16="http://schemas.microsoft.com/office/drawing/2014/main" id="{4F3697EB-9C2D-9FEE-6B23-B8D12687B6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5A1B08-F82A-D158-B105-6827354285F3}"/>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104102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04C41-FD38-AEBB-8C42-9513E41CD1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69D578-582B-55E7-38CF-A32C2AC297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F2731D-7EB3-D312-58C1-ECA316C48697}"/>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5" name="Footer Placeholder 4">
            <a:extLst>
              <a:ext uri="{FF2B5EF4-FFF2-40B4-BE49-F238E27FC236}">
                <a16:creationId xmlns:a16="http://schemas.microsoft.com/office/drawing/2014/main" id="{5FD372EF-C7AF-D8BD-0335-BE6550CB9D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63899D-6ACC-01C4-8715-3BEE29E008F3}"/>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87474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4997C7-D049-6C7A-10A5-FF63896CA7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5EE98B-7246-5876-B8A7-AF9CE3A04E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D3DC5D-8666-917E-12FA-B4E57E37378D}"/>
              </a:ext>
            </a:extLst>
          </p:cNvPr>
          <p:cNvSpPr>
            <a:spLocks noGrp="1"/>
          </p:cNvSpPr>
          <p:nvPr>
            <p:ph type="dt" sz="half" idx="10"/>
          </p:nvPr>
        </p:nvSpPr>
        <p:spPr/>
        <p:txBody>
          <a:bodyPr/>
          <a:lstStyle/>
          <a:p>
            <a:fld id="{1E469D39-6291-4082-8044-6A4AD5191616}" type="datetimeFigureOut">
              <a:rPr lang="en-US" smtClean="0"/>
              <a:t>9/23/2026</a:t>
            </a:fld>
            <a:endParaRPr lang="en-US"/>
          </a:p>
        </p:txBody>
      </p:sp>
      <p:sp>
        <p:nvSpPr>
          <p:cNvPr id="5" name="Footer Placeholder 4">
            <a:extLst>
              <a:ext uri="{FF2B5EF4-FFF2-40B4-BE49-F238E27FC236}">
                <a16:creationId xmlns:a16="http://schemas.microsoft.com/office/drawing/2014/main" id="{4A46DDDE-9DE8-1B67-E2ED-BD6585292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0781C-10C2-3018-C7F8-92592C0C3B5E}"/>
              </a:ext>
            </a:extLst>
          </p:cNvPr>
          <p:cNvSpPr>
            <a:spLocks noGrp="1"/>
          </p:cNvSpPr>
          <p:nvPr>
            <p:ph type="sldNum" sz="quarter" idx="12"/>
          </p:nvPr>
        </p:nvSpPr>
        <p:spPr/>
        <p:txBody>
          <a:bodyPr/>
          <a:lstStyle/>
          <a:p>
            <a:fld id="{77E40726-0689-4701-9B93-C68731A6F0EB}" type="slidenum">
              <a:rPr lang="en-US" smtClean="0"/>
              <a:t>‹#›</a:t>
            </a:fld>
            <a:endParaRPr lang="en-US"/>
          </a:p>
        </p:txBody>
      </p:sp>
    </p:spTree>
    <p:extLst>
      <p:ext uri="{BB962C8B-B14F-4D97-AF65-F5344CB8AC3E}">
        <p14:creationId xmlns:p14="http://schemas.microsoft.com/office/powerpoint/2010/main" val="1178871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95FBA9-7051-103C-95F4-59DDAC1039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FA3E6F-CBCD-90A1-C45C-47E6BC5E89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4FD9DE-C618-A205-2111-1CE403978F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469D39-6291-4082-8044-6A4AD5191616}" type="datetimeFigureOut">
              <a:rPr lang="en-US" smtClean="0"/>
              <a:t>9/23/2026</a:t>
            </a:fld>
            <a:endParaRPr lang="en-US"/>
          </a:p>
        </p:txBody>
      </p:sp>
      <p:sp>
        <p:nvSpPr>
          <p:cNvPr id="5" name="Footer Placeholder 4">
            <a:extLst>
              <a:ext uri="{FF2B5EF4-FFF2-40B4-BE49-F238E27FC236}">
                <a16:creationId xmlns:a16="http://schemas.microsoft.com/office/drawing/2014/main" id="{A1173CDD-465F-1D63-D2D8-F0E977F27D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EBE736-9D4F-2965-9396-EA4082481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E40726-0689-4701-9B93-C68731A6F0EB}" type="slidenum">
              <a:rPr lang="en-US" smtClean="0"/>
              <a:t>‹#›</a:t>
            </a:fld>
            <a:endParaRPr lang="en-US"/>
          </a:p>
        </p:txBody>
      </p:sp>
    </p:spTree>
    <p:extLst>
      <p:ext uri="{BB962C8B-B14F-4D97-AF65-F5344CB8AC3E}">
        <p14:creationId xmlns:p14="http://schemas.microsoft.com/office/powerpoint/2010/main" val="3147556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27999" y="251999"/>
            <a:ext cx="10548000" cy="1188000"/>
          </a:xfrm>
          <a:prstGeom prst="rect">
            <a:avLst/>
          </a:prstGeom>
          <a:noFill/>
        </p:spPr>
        <p:txBody>
          <a:bodyPr wrap="square" anchor="ctr" lIns="36000" rIns="36000" tIns="36000" bIns="36000">
            <a:noAutofit/>
          </a:bodyPr>
          <a:lstStyle/>
          <a:p>
            <a:pPr algn="ctr" rtl="1">
              <a:lnSpc>
                <a:spcPct val="95000"/>
              </a:lnSpc>
              <a:spcAft>
                <a:spcPts val="0"/>
              </a:spcAft>
            </a:pPr>
            <a:r>
              <a:rPr sz="3000" b="1" lang="fa-IR">
                <a:solidFill>
                  <a:srgbClr val="FFFFFF"/>
                </a:solidFill>
                <a:latin typeface="Times New Roman"/>
                <a:cs typeface="B Titr"/>
              </a:rPr>
              <a:t>کتامین و اسکتامین در دوره پیرامون عمل سزارین برای پیشگیری از افسردگی پس از زایمان: مرور روایتی</a:t>
            </a:r>
          </a:p>
        </p:txBody>
      </p:sp>
      <p:sp>
        <p:nvSpPr>
          <p:cNvPr id="3" name="TextBox 2"/>
          <p:cNvSpPr txBox="1"/>
          <p:nvPr/>
        </p:nvSpPr>
        <p:spPr>
          <a:xfrm>
            <a:off x="827999" y="1458000"/>
            <a:ext cx="10548000" cy="684000"/>
          </a:xfrm>
          <a:prstGeom prst="rect">
            <a:avLst/>
          </a:prstGeom>
          <a:noFill/>
        </p:spPr>
        <p:txBody>
          <a:bodyPr wrap="square" anchor="ctr" lIns="36000" rIns="36000" tIns="36000" bIns="36000">
            <a:noAutofit/>
          </a:bodyPr>
          <a:lstStyle/>
          <a:p>
            <a:pPr algn="ctr" rtl="0">
              <a:lnSpc>
                <a:spcPct val="95000"/>
              </a:lnSpc>
              <a:spcAft>
                <a:spcPts val="0"/>
              </a:spcAft>
            </a:pPr>
            <a:r>
              <a:rPr sz="1800" b="1" lang="en-US">
                <a:solidFill>
                  <a:srgbClr val="FFFFFF"/>
                </a:solidFill>
                <a:latin typeface="Times New Roman"/>
                <a:cs typeface="B Nazanin"/>
              </a:rPr>
              <a:t>Perioperative Ketamine and Esketamine for the Prevention of Postpartum Depression after Cesarean Delivery: A Narrative Review</a:t>
            </a:r>
          </a:p>
        </p:txBody>
      </p:sp>
      <p:sp>
        <p:nvSpPr>
          <p:cNvPr id="4" name="TextBox 3"/>
          <p:cNvSpPr txBox="1"/>
          <p:nvPr/>
        </p:nvSpPr>
        <p:spPr>
          <a:xfrm>
            <a:off x="827999" y="2250000"/>
            <a:ext cx="10548000" cy="432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FFFFFF"/>
                </a:solidFill>
                <a:latin typeface="Times New Roman"/>
                <a:cs typeface="B Titr"/>
              </a:rPr>
              <a:t>محمدمهدی صادقی</a:t>
            </a:r>
            <a:r>
              <a:rPr sz="2000" b="1" lang="fa-IR" baseline="30000">
                <a:solidFill>
                  <a:srgbClr val="FFFFFF"/>
                </a:solidFill>
                <a:latin typeface="Times New Roman"/>
                <a:cs typeface="B Titr"/>
              </a:rPr>
              <a:t>۱</a:t>
            </a:r>
            <a:r>
              <a:rPr sz="2000" b="1" lang="fa-IR">
                <a:solidFill>
                  <a:srgbClr val="FFFFFF"/>
                </a:solidFill>
                <a:latin typeface="Times New Roman"/>
                <a:cs typeface="B Titr"/>
              </a:rPr>
              <a:t>،  </a:t>
            </a:r>
            <a:r>
              <a:rPr sz="2000" b="1" lang="fa-IR">
                <a:solidFill>
                  <a:srgbClr val="FFFFFF"/>
                </a:solidFill>
                <a:latin typeface="Times New Roman"/>
                <a:cs typeface="B Titr"/>
              </a:rPr>
              <a:t>مریم بهرامی هیدجی</a:t>
            </a:r>
            <a:r>
              <a:rPr sz="2000" b="1" lang="fa-IR" baseline="30000">
                <a:solidFill>
                  <a:srgbClr val="FFFFFF"/>
                </a:solidFill>
                <a:latin typeface="Times New Roman"/>
                <a:cs typeface="B Titr"/>
              </a:rPr>
              <a:t>۲</a:t>
            </a:r>
          </a:p>
        </p:txBody>
      </p:sp>
      <p:sp>
        <p:nvSpPr>
          <p:cNvPr id="5" name="TextBox 4"/>
          <p:cNvSpPr txBox="1"/>
          <p:nvPr/>
        </p:nvSpPr>
        <p:spPr>
          <a:xfrm>
            <a:off x="827999" y="2664000"/>
            <a:ext cx="10548000" cy="324000"/>
          </a:xfrm>
          <a:prstGeom prst="rect">
            <a:avLst/>
          </a:prstGeom>
          <a:noFill/>
        </p:spPr>
        <p:txBody>
          <a:bodyPr wrap="square" anchor="ctr" lIns="36000" rIns="36000" tIns="36000" bIns="36000">
            <a:noAutofit/>
          </a:bodyPr>
          <a:lstStyle/>
          <a:p>
            <a:pPr algn="ctr" rtl="0">
              <a:lnSpc>
                <a:spcPct val="100000"/>
              </a:lnSpc>
              <a:spcAft>
                <a:spcPts val="0"/>
              </a:spcAft>
            </a:pPr>
            <a:r>
              <a:rPr sz="1600" b="1" lang="en-US">
                <a:solidFill>
                  <a:srgbClr val="FFFFFF"/>
                </a:solidFill>
                <a:latin typeface="Times New Roman"/>
                <a:cs typeface="B Nazanin"/>
              </a:rPr>
              <a:t>Mohammadmahdi Sadeghi</a:t>
            </a:r>
            <a:r>
              <a:rPr sz="1600" b="1" lang="en-US" baseline="30000">
                <a:solidFill>
                  <a:srgbClr val="FFFFFF"/>
                </a:solidFill>
                <a:latin typeface="Times New Roman"/>
                <a:cs typeface="B Nazanin"/>
              </a:rPr>
              <a:t>1</a:t>
            </a:r>
            <a:r>
              <a:rPr sz="1600" b="1" lang="en-US">
                <a:solidFill>
                  <a:srgbClr val="FFFFFF"/>
                </a:solidFill>
                <a:latin typeface="Times New Roman"/>
                <a:cs typeface="B Nazanin"/>
              </a:rPr>
              <a:t>, Maryam Bahrami Hidaji</a:t>
            </a:r>
            <a:r>
              <a:rPr sz="1600" b="1" lang="en-US" baseline="30000">
                <a:solidFill>
                  <a:srgbClr val="FFFFFF"/>
                </a:solidFill>
                <a:latin typeface="Times New Roman"/>
                <a:cs typeface="B Nazanin"/>
              </a:rPr>
              <a:t>2</a:t>
            </a:r>
          </a:p>
        </p:txBody>
      </p:sp>
      <p:sp>
        <p:nvSpPr>
          <p:cNvPr id="6" name="TextBox 5"/>
          <p:cNvSpPr txBox="1"/>
          <p:nvPr/>
        </p:nvSpPr>
        <p:spPr>
          <a:xfrm>
            <a:off x="827999" y="3078000"/>
            <a:ext cx="10548000" cy="827999"/>
          </a:xfrm>
          <a:prstGeom prst="rect">
            <a:avLst/>
          </a:prstGeom>
          <a:noFill/>
        </p:spPr>
        <p:txBody>
          <a:bodyPr wrap="square" anchor="t" lIns="36000" rIns="36000" tIns="36000" bIns="36000">
            <a:noAutofit/>
          </a:bodyPr>
          <a:lstStyle/>
          <a:p>
            <a:pPr algn="ctr" rtl="1">
              <a:lnSpc>
                <a:spcPct val="105000"/>
              </a:lnSpc>
              <a:spcAft>
                <a:spcPts val="0"/>
              </a:spcAft>
            </a:pPr>
            <a:r>
              <a:rPr sz="1500" b="1" lang="fa-IR">
                <a:solidFill>
                  <a:srgbClr val="FFFFFF"/>
                </a:solidFill>
                <a:latin typeface="Times New Roman"/>
                <a:cs typeface="B Nazanin"/>
              </a:rPr>
              <a:t>۱. دانشجوی کارشناسی ارشد روانشناسی عمومی، گروه روانشناسی، واحد کرج، دانشگاه آزاد اسلامی، کرج، ایران</a:t>
            </a:r>
          </a:p>
          <a:p>
            <a:pPr algn="ctr" rtl="1">
              <a:lnSpc>
                <a:spcPct val="105000"/>
              </a:lnSpc>
              <a:spcAft>
                <a:spcPts val="0"/>
              </a:spcAft>
            </a:pPr>
            <a:r>
              <a:rPr sz="1500" b="1" lang="fa-IR">
                <a:solidFill>
                  <a:srgbClr val="FFFFFF"/>
                </a:solidFill>
                <a:latin typeface="Times New Roman"/>
                <a:cs typeface="B Nazanin"/>
              </a:rPr>
              <a:t>۲. استادیار، گروه روانشناسی، واحد کرج، دانشگاه آزاد اسلامی، کرج، ایران</a:t>
            </a:r>
          </a:p>
          <a:p>
            <a:pPr algn="ctr" rtl="1">
              <a:lnSpc>
                <a:spcPct val="105000"/>
              </a:lnSpc>
              <a:spcAft>
                <a:spcPts val="0"/>
              </a:spcAft>
            </a:pPr>
            <a:r>
              <a:rPr sz="1300" b="1" lang="en-US">
                <a:solidFill>
                  <a:srgbClr val="FFFFFF"/>
                </a:solidFill>
                <a:latin typeface="Times New Roman"/>
                <a:cs typeface="B Nazanin"/>
              </a:rPr>
              <a:t>Department of Psychology, Ka.C., Islamic Azad University, Karaj, Iran</a:t>
            </a:r>
          </a:p>
        </p:txBody>
      </p:sp>
    </p:spTree>
    <p:extLst>
      <p:ext uri="{BB962C8B-B14F-4D97-AF65-F5344CB8AC3E}">
        <p14:creationId xmlns:p14="http://schemas.microsoft.com/office/powerpoint/2010/main" val="151357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مقدمه </a:t>
            </a:r>
            <a:r>
              <a:rPr sz="2600" b="1" lang="en-US">
                <a:solidFill>
                  <a:srgbClr val="4472C4"/>
                </a:solidFill>
                <a:latin typeface="Times New Roman"/>
                <a:cs typeface="B Nazanin"/>
              </a:rPr>
              <a:t>(Introduction)</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بار افسردگی پس از زایمان</a:t>
            </a:r>
          </a:p>
        </p:txBody>
      </p:sp>
      <p:sp>
        <p:nvSpPr>
          <p:cNvPr id="4" name="Rounded Rectangle 3"/>
          <p:cNvSpPr/>
          <p:nvPr/>
        </p:nvSpPr>
        <p:spPr>
          <a:xfrm>
            <a:off x="576000" y="1314000"/>
            <a:ext cx="3456000" cy="2015999"/>
          </a:xfrm>
          <a:prstGeom prst="roundRect">
            <a:avLst>
              <a:gd name="adj" fmla="val 7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5" name="Rectangle 4"/>
          <p:cNvSpPr/>
          <p:nvPr/>
        </p:nvSpPr>
        <p:spPr>
          <a:xfrm>
            <a:off x="3931200" y="1440000"/>
            <a:ext cx="64800" cy="1763999"/>
          </a:xfrm>
          <a:prstGeom prst="rect">
            <a:avLst/>
          </a:prstGeom>
          <a:solidFill>
            <a:srgbClr val="1F6FB2"/>
          </a:solidFill>
          <a:ln>
            <a:noFill/>
          </a:ln>
          <a:effectLst/>
        </p:spPr>
        <p:txBody>
          <a:bodyPr rtlCol="0" anchor="ctr"/>
          <a:lstStyle/>
          <a:p>
            <a:pPr algn="ctr"/>
          </a:p>
        </p:txBody>
      </p:sp>
      <p:sp>
        <p:nvSpPr>
          <p:cNvPr id="6" name="TextBox 5"/>
          <p:cNvSpPr txBox="1"/>
          <p:nvPr/>
        </p:nvSpPr>
        <p:spPr>
          <a:xfrm>
            <a:off x="684000" y="1404000"/>
            <a:ext cx="3131999" cy="967679"/>
          </a:xfrm>
          <a:prstGeom prst="rect">
            <a:avLst/>
          </a:prstGeom>
          <a:noFill/>
        </p:spPr>
        <p:txBody>
          <a:bodyPr wrap="square" anchor="ctr" lIns="36000" rIns="36000" tIns="36000" bIns="36000">
            <a:noAutofit/>
          </a:bodyPr>
          <a:lstStyle/>
          <a:p>
            <a:pPr algn="ctr" rtl="1">
              <a:lnSpc>
                <a:spcPct val="100000"/>
              </a:lnSpc>
              <a:spcAft>
                <a:spcPts val="0"/>
              </a:spcAft>
            </a:pPr>
            <a:r>
              <a:rPr sz="4000" b="1" lang="fa-IR">
                <a:solidFill>
                  <a:srgbClr val="0A3D62"/>
                </a:solidFill>
                <a:latin typeface="Times New Roman"/>
                <a:cs typeface="B Titr"/>
              </a:rPr>
              <a:t>۱۷/۲۲٪</a:t>
            </a:r>
          </a:p>
        </p:txBody>
      </p:sp>
      <p:sp>
        <p:nvSpPr>
          <p:cNvPr id="7" name="TextBox 6"/>
          <p:cNvSpPr txBox="1"/>
          <p:nvPr/>
        </p:nvSpPr>
        <p:spPr>
          <a:xfrm>
            <a:off x="684000" y="2321999"/>
            <a:ext cx="3131999" cy="935999"/>
          </a:xfrm>
          <a:prstGeom prst="rect">
            <a:avLst/>
          </a:prstGeom>
          <a:noFill/>
        </p:spPr>
        <p:txBody>
          <a:bodyPr wrap="square" anchor="t" lIns="36000" rIns="36000" tIns="36000" bIns="36000">
            <a:noAutofit/>
          </a:bodyPr>
          <a:lstStyle/>
          <a:p>
            <a:pPr algn="ctr" rtl="1">
              <a:lnSpc>
                <a:spcPct val="100000"/>
              </a:lnSpc>
              <a:spcAft>
                <a:spcPts val="200"/>
              </a:spcAft>
            </a:pPr>
            <a:r>
              <a:rPr sz="2000" b="1" lang="fa-IR">
                <a:solidFill>
                  <a:srgbClr val="1B2A41"/>
                </a:solidFill>
                <a:latin typeface="Times New Roman"/>
                <a:cs typeface="B Nazanin"/>
              </a:rPr>
              <a:t>شیوع جهانی</a:t>
            </a:r>
          </a:p>
          <a:p>
            <a:pPr algn="ctr" rtl="1">
              <a:lnSpc>
                <a:spcPct val="100000"/>
              </a:lnSpc>
              <a:spcAft>
                <a:spcPts val="200"/>
              </a:spcAft>
            </a:pPr>
            <a:r>
              <a:rPr sz="1600" b="1" lang="fa-IR">
                <a:solidFill>
                  <a:srgbClr val="5B6B7C"/>
                </a:solidFill>
                <a:latin typeface="Times New Roman"/>
                <a:cs typeface="B Nazanin"/>
              </a:rPr>
              <a:t>فراتحلیل ۵۶۵ مطالعه از ۸۰ کشور یا منطقه</a:t>
            </a:r>
          </a:p>
        </p:txBody>
      </p:sp>
      <p:sp>
        <p:nvSpPr>
          <p:cNvPr id="8" name="Rounded Rectangle 7"/>
          <p:cNvSpPr/>
          <p:nvPr/>
        </p:nvSpPr>
        <p:spPr>
          <a:xfrm>
            <a:off x="576000" y="3546000"/>
            <a:ext cx="3456000" cy="2015999"/>
          </a:xfrm>
          <a:prstGeom prst="roundRect">
            <a:avLst>
              <a:gd name="adj" fmla="val 7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9" name="Rectangle 8"/>
          <p:cNvSpPr/>
          <p:nvPr/>
        </p:nvSpPr>
        <p:spPr>
          <a:xfrm>
            <a:off x="3931200" y="3671999"/>
            <a:ext cx="64800" cy="1763999"/>
          </a:xfrm>
          <a:prstGeom prst="rect">
            <a:avLst/>
          </a:prstGeom>
          <a:solidFill>
            <a:srgbClr val="1F6FB2"/>
          </a:solidFill>
          <a:ln>
            <a:noFill/>
          </a:ln>
          <a:effectLst/>
        </p:spPr>
        <p:txBody>
          <a:bodyPr rtlCol="0" anchor="ctr"/>
          <a:lstStyle/>
          <a:p>
            <a:pPr algn="ctr"/>
          </a:p>
        </p:txBody>
      </p:sp>
      <p:sp>
        <p:nvSpPr>
          <p:cNvPr id="10" name="TextBox 9"/>
          <p:cNvSpPr txBox="1"/>
          <p:nvPr/>
        </p:nvSpPr>
        <p:spPr>
          <a:xfrm>
            <a:off x="684000" y="3636000"/>
            <a:ext cx="3131999" cy="967679"/>
          </a:xfrm>
          <a:prstGeom prst="rect">
            <a:avLst/>
          </a:prstGeom>
          <a:noFill/>
        </p:spPr>
        <p:txBody>
          <a:bodyPr wrap="square" anchor="ctr" lIns="36000" rIns="36000" tIns="36000" bIns="36000">
            <a:noAutofit/>
          </a:bodyPr>
          <a:lstStyle/>
          <a:p>
            <a:pPr algn="ctr" rtl="1">
              <a:lnSpc>
                <a:spcPct val="100000"/>
              </a:lnSpc>
              <a:spcAft>
                <a:spcPts val="0"/>
              </a:spcAft>
            </a:pPr>
            <a:r>
              <a:rPr sz="4000" b="1" lang="fa-IR">
                <a:solidFill>
                  <a:srgbClr val="0A3D62"/>
                </a:solidFill>
                <a:latin typeface="Times New Roman"/>
                <a:cs typeface="B Titr"/>
              </a:rPr>
              <a:t>۲۵/۳٪</a:t>
            </a:r>
          </a:p>
        </p:txBody>
      </p:sp>
      <p:sp>
        <p:nvSpPr>
          <p:cNvPr id="11" name="TextBox 10"/>
          <p:cNvSpPr txBox="1"/>
          <p:nvPr/>
        </p:nvSpPr>
        <p:spPr>
          <a:xfrm>
            <a:off x="684000" y="4553999"/>
            <a:ext cx="3131999" cy="935999"/>
          </a:xfrm>
          <a:prstGeom prst="rect">
            <a:avLst/>
          </a:prstGeom>
          <a:noFill/>
        </p:spPr>
        <p:txBody>
          <a:bodyPr wrap="square" anchor="t" lIns="36000" rIns="36000" tIns="36000" bIns="36000">
            <a:noAutofit/>
          </a:bodyPr>
          <a:lstStyle/>
          <a:p>
            <a:pPr algn="ctr" rtl="1">
              <a:lnSpc>
                <a:spcPct val="100000"/>
              </a:lnSpc>
              <a:spcAft>
                <a:spcPts val="200"/>
              </a:spcAft>
            </a:pPr>
            <a:r>
              <a:rPr sz="2000" b="1" lang="fa-IR">
                <a:solidFill>
                  <a:srgbClr val="1B2A41"/>
                </a:solidFill>
                <a:latin typeface="Times New Roman"/>
                <a:cs typeface="B Nazanin"/>
              </a:rPr>
              <a:t>شیوع تجمعی در ایران</a:t>
            </a:r>
          </a:p>
          <a:p>
            <a:pPr algn="ctr" rtl="1">
              <a:lnSpc>
                <a:spcPct val="100000"/>
              </a:lnSpc>
              <a:spcAft>
                <a:spcPts val="200"/>
              </a:spcAft>
            </a:pPr>
            <a:r>
              <a:rPr sz="1600" b="1" lang="fa-IR">
                <a:solidFill>
                  <a:srgbClr val="5B6B7C"/>
                </a:solidFill>
                <a:latin typeface="Times New Roman"/>
                <a:cs typeface="B Nazanin"/>
              </a:rPr>
              <a:t>فراتحلیل ۴۱ مطالعه ایرانی</a:t>
            </a:r>
          </a:p>
        </p:txBody>
      </p:sp>
      <p:sp>
        <p:nvSpPr>
          <p:cNvPr id="12" name="TextBox 11"/>
          <p:cNvSpPr txBox="1"/>
          <p:nvPr/>
        </p:nvSpPr>
        <p:spPr>
          <a:xfrm>
            <a:off x="4320000" y="1404000"/>
            <a:ext cx="7343999" cy="4248000"/>
          </a:xfrm>
          <a:prstGeom prst="rect">
            <a:avLst/>
          </a:prstGeom>
          <a:noFill/>
        </p:spPr>
        <p:txBody>
          <a:bodyPr wrap="square" anchor="t" lIns="36000" rIns="36000" tIns="36000" bIns="36000">
            <a:noAutofit/>
          </a:bodyPr>
          <a:lstStyle/>
          <a:p>
            <a:pPr algn="just" rtl="1" marR="324000" indent="-324000">
              <a:lnSpc>
                <a:spcPct val="130000"/>
              </a:lnSpc>
              <a:spcAft>
                <a:spcPts val="1000"/>
              </a:spcAft>
              <a:buClr>
                <a:srgbClr val="1F6FB2"/>
              </a:buClr>
              <a:buSzPct val="80000"/>
              <a:buFont typeface="Arial"/>
              <a:buChar char="■"/>
            </a:pPr>
            <a:r>
              <a:rPr sz="2400" b="1" lang="fa-IR">
                <a:solidFill>
                  <a:srgbClr val="1B2A41"/>
                </a:solidFill>
                <a:latin typeface="Times New Roman"/>
                <a:cs typeface="B Nazanin"/>
              </a:rPr>
              <a:t>افسردگی پس از زایمان از شایع‌ترین عوارض زایمان است.</a:t>
            </a:r>
          </a:p>
          <a:p>
            <a:pPr algn="just" rtl="1" marR="324000" indent="-324000">
              <a:lnSpc>
                <a:spcPct val="130000"/>
              </a:lnSpc>
              <a:spcAft>
                <a:spcPts val="1000"/>
              </a:spcAft>
              <a:buClr>
                <a:srgbClr val="1F6FB2"/>
              </a:buClr>
              <a:buSzPct val="80000"/>
              <a:buFont typeface="Arial"/>
              <a:buChar char="■"/>
            </a:pPr>
            <a:r>
              <a:rPr sz="2400" b="1" lang="fa-IR">
                <a:solidFill>
                  <a:srgbClr val="1B2A41"/>
                </a:solidFill>
                <a:latin typeface="Times New Roman"/>
                <a:cs typeface="B Nazanin"/>
              </a:rPr>
              <a:t>با سلامت و کارکرد ضعیف‌تر مادر و پیامدهای نامطلوب در کودک همراه است.</a:t>
            </a:r>
          </a:p>
          <a:p>
            <a:pPr algn="just" rtl="1" marR="324000" indent="-324000">
              <a:lnSpc>
                <a:spcPct val="130000"/>
              </a:lnSpc>
              <a:spcAft>
                <a:spcPts val="1000"/>
              </a:spcAft>
              <a:buClr>
                <a:srgbClr val="1F6FB2"/>
              </a:buClr>
              <a:buSzPct val="80000"/>
              <a:buFont typeface="Arial"/>
              <a:buChar char="■"/>
            </a:pPr>
            <a:r>
              <a:rPr sz="2400" b="1" lang="fa-IR">
                <a:solidFill>
                  <a:srgbClr val="1B2A41"/>
                </a:solidFill>
                <a:latin typeface="Times New Roman"/>
                <a:cs typeface="B Nazanin"/>
              </a:rPr>
              <a:t>سزارین با خطر بیشتر همراه بوده است (نسبت شانس ۱/۲۶)؛ این رابطه فقط در سزارین اورژانسی معنادار بود.</a:t>
            </a:r>
          </a:p>
          <a:p>
            <a:pPr algn="just" rtl="1" marR="324000" indent="-324000">
              <a:lnSpc>
                <a:spcPct val="130000"/>
              </a:lnSpc>
              <a:spcAft>
                <a:spcPts val="1000"/>
              </a:spcAft>
              <a:buClr>
                <a:srgbClr val="1F6FB2"/>
              </a:buClr>
              <a:buSzPct val="80000"/>
              <a:buFont typeface="Arial"/>
              <a:buChar char="■"/>
            </a:pPr>
            <a:r>
              <a:rPr sz="2400" b="1" lang="fa-IR">
                <a:solidFill>
                  <a:srgbClr val="1B2A41"/>
                </a:solidFill>
                <a:latin typeface="Times New Roman"/>
                <a:cs typeface="B Nazanin"/>
              </a:rPr>
              <a:t>در فراتحلیل برآوردهای تعدیل‌شده (۲۰۲۴)، این رابطه ضعیف‌تر بود (نسبت شانس ۱/۱۲).</a:t>
            </a:r>
          </a:p>
        </p:txBody>
      </p:sp>
    </p:spTree>
    <p:extLst>
      <p:ext uri="{BB962C8B-B14F-4D97-AF65-F5344CB8AC3E}">
        <p14:creationId xmlns:p14="http://schemas.microsoft.com/office/powerpoint/2010/main" val="272628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مقدمه </a:t>
            </a:r>
            <a:r>
              <a:rPr sz="2600" b="1" lang="en-US">
                <a:solidFill>
                  <a:srgbClr val="4472C4"/>
                </a:solidFill>
                <a:latin typeface="Times New Roman"/>
                <a:cs typeface="B Nazanin"/>
              </a:rPr>
              <a:t>(Introduction)</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چرا کتامین و اسکتامین؟</a:t>
            </a:r>
          </a:p>
        </p:txBody>
      </p:sp>
      <p:sp>
        <p:nvSpPr>
          <p:cNvPr id="4" name="TextBox 3"/>
          <p:cNvSpPr txBox="1"/>
          <p:nvPr/>
        </p:nvSpPr>
        <p:spPr>
          <a:xfrm>
            <a:off x="576000" y="1278000"/>
            <a:ext cx="11088000" cy="3204000"/>
          </a:xfrm>
          <a:prstGeom prst="rect">
            <a:avLst/>
          </a:prstGeom>
          <a:noFill/>
        </p:spPr>
        <p:txBody>
          <a:bodyPr wrap="square" anchor="t" lIns="36000" rIns="36000" tIns="36000" bIns="36000">
            <a:noAutofit/>
          </a:bodyPr>
          <a:lstStyle/>
          <a:p>
            <a:pPr algn="just" rtl="1" marR="324000" indent="-324000">
              <a:lnSpc>
                <a:spcPct val="120000"/>
              </a:lnSpc>
              <a:spcAft>
                <a:spcPts val="600"/>
              </a:spcAft>
              <a:buClr>
                <a:srgbClr val="1F6FB2"/>
              </a:buClr>
              <a:buSzPct val="80000"/>
              <a:buFont typeface="Arial"/>
              <a:buChar char="■"/>
            </a:pPr>
            <a:r>
              <a:rPr sz="2200" b="1" lang="fa-IR">
                <a:solidFill>
                  <a:srgbClr val="1B2A41"/>
                </a:solidFill>
                <a:latin typeface="Times New Roman"/>
                <a:cs typeface="B Nazanin"/>
              </a:rPr>
              <a:t>پیشگیری امروز بیشتر روانی‌اجتماعی است و </a:t>
            </a:r>
            <a:r>
              <a:rPr sz="2100" b="1" lang="en-US">
                <a:solidFill>
                  <a:srgbClr val="1B2A41"/>
                </a:solidFill>
                <a:latin typeface="Times New Roman"/>
                <a:cs typeface="B Nazanin"/>
              </a:rPr>
              <a:t>USPSTF</a:t>
            </a:r>
            <a:r>
              <a:rPr sz="2200" b="1" lang="fa-IR">
                <a:solidFill>
                  <a:srgbClr val="1B2A41"/>
                </a:solidFill>
                <a:latin typeface="Times New Roman"/>
                <a:cs typeface="B Nazanin"/>
              </a:rPr>
              <a:t> برای مادران پرخطر مشاوره را توصیه می‌کند.</a:t>
            </a:r>
          </a:p>
          <a:p>
            <a:pPr algn="just" rtl="1" marR="324000" indent="-324000">
              <a:lnSpc>
                <a:spcPct val="120000"/>
              </a:lnSpc>
              <a:spcAft>
                <a:spcPts val="600"/>
              </a:spcAft>
              <a:buClr>
                <a:srgbClr val="1F6FB2"/>
              </a:buClr>
              <a:buSzPct val="80000"/>
              <a:buFont typeface="Arial"/>
              <a:buChar char="■"/>
            </a:pPr>
            <a:r>
              <a:rPr sz="2200" b="1" lang="fa-IR">
                <a:solidFill>
                  <a:srgbClr val="1B2A41"/>
                </a:solidFill>
                <a:latin typeface="Times New Roman"/>
                <a:cs typeface="B Nazanin"/>
              </a:rPr>
              <a:t>برگزانولون و زورانولون در افسردگی تثبیت‌شده اثر سریع داشته‌اند، اما برای درمان آزموده شده‌اند، نه پیشگیری.</a:t>
            </a:r>
          </a:p>
          <a:p>
            <a:pPr algn="just" rtl="1" marR="324000" indent="-324000">
              <a:lnSpc>
                <a:spcPct val="120000"/>
              </a:lnSpc>
              <a:spcAft>
                <a:spcPts val="600"/>
              </a:spcAft>
              <a:buClr>
                <a:srgbClr val="1F6FB2"/>
              </a:buClr>
              <a:buSzPct val="80000"/>
              <a:buFont typeface="Arial"/>
              <a:buChar char="■"/>
            </a:pPr>
            <a:r>
              <a:rPr sz="2200" b="1" lang="fa-IR">
                <a:solidFill>
                  <a:srgbClr val="1B2A41"/>
                </a:solidFill>
                <a:latin typeface="Times New Roman"/>
                <a:cs typeface="B Nazanin"/>
              </a:rPr>
              <a:t>سزارین با بی‌حسی نوراگزیال فرصتی کوتاه و تحت پایش برای تجویز یک دوز وریدی است.</a:t>
            </a:r>
          </a:p>
          <a:p>
            <a:pPr algn="just" rtl="1" marR="324000" indent="-324000">
              <a:lnSpc>
                <a:spcPct val="120000"/>
              </a:lnSpc>
              <a:spcAft>
                <a:spcPts val="600"/>
              </a:spcAft>
              <a:buClr>
                <a:srgbClr val="1F6FB2"/>
              </a:buClr>
              <a:buSzPct val="80000"/>
              <a:buFont typeface="Arial"/>
              <a:buChar char="■"/>
            </a:pPr>
            <a:r>
              <a:rPr sz="2200" b="1" lang="fa-IR">
                <a:solidFill>
                  <a:srgbClr val="1B2A41"/>
                </a:solidFill>
                <a:latin typeface="Times New Roman"/>
                <a:cs typeface="B Nazanin"/>
              </a:rPr>
              <a:t>کتامین آنتاگونیست گیرنده </a:t>
            </a:r>
            <a:r>
              <a:rPr sz="2100" b="1" lang="en-US">
                <a:solidFill>
                  <a:srgbClr val="1B2A41"/>
                </a:solidFill>
                <a:latin typeface="Times New Roman"/>
                <a:cs typeface="B Nazanin"/>
              </a:rPr>
              <a:t>NMDA</a:t>
            </a:r>
            <a:r>
              <a:rPr sz="2200" b="1" lang="fa-IR">
                <a:solidFill>
                  <a:srgbClr val="1B2A41"/>
                </a:solidFill>
                <a:latin typeface="Times New Roman"/>
                <a:cs typeface="B Nazanin"/>
              </a:rPr>
              <a:t> با اثر ضدافسردگی سریع است.</a:t>
            </a:r>
          </a:p>
          <a:p>
            <a:pPr algn="just" rtl="1" marR="324000" indent="-324000">
              <a:lnSpc>
                <a:spcPct val="120000"/>
              </a:lnSpc>
              <a:spcAft>
                <a:spcPts val="600"/>
              </a:spcAft>
              <a:buClr>
                <a:srgbClr val="1F6FB2"/>
              </a:buClr>
              <a:buSzPct val="80000"/>
              <a:buFont typeface="Arial"/>
              <a:buChar char="■"/>
            </a:pPr>
            <a:r>
              <a:rPr sz="2200" b="1" lang="fa-IR">
                <a:solidFill>
                  <a:srgbClr val="1B2A41"/>
                </a:solidFill>
                <a:latin typeface="Times New Roman"/>
                <a:cs typeface="B Nazanin"/>
              </a:rPr>
              <a:t>اسکتامین (انانتیومر </a:t>
            </a:r>
            <a:r>
              <a:rPr sz="2100" b="1" lang="en-US">
                <a:solidFill>
                  <a:srgbClr val="1B2A41"/>
                </a:solidFill>
                <a:latin typeface="Times New Roman"/>
                <a:cs typeface="B Nazanin"/>
              </a:rPr>
              <a:t>S</a:t>
            </a:r>
            <a:r>
              <a:rPr sz="2200" b="1" lang="fa-IR">
                <a:solidFill>
                  <a:srgbClr val="1B2A41"/>
                </a:solidFill>
                <a:latin typeface="Times New Roman"/>
                <a:cs typeface="B Nazanin"/>
              </a:rPr>
              <a:t>) میل اتصال سه تا چهار برابر بیشتری از انانتیومر </a:t>
            </a:r>
            <a:r>
              <a:rPr sz="2100" b="1" lang="en-US">
                <a:solidFill>
                  <a:srgbClr val="1B2A41"/>
                </a:solidFill>
                <a:latin typeface="Times New Roman"/>
                <a:cs typeface="B Nazanin"/>
              </a:rPr>
              <a:t>R</a:t>
            </a:r>
            <a:r>
              <a:rPr sz="2200" b="1" lang="fa-IR">
                <a:solidFill>
                  <a:srgbClr val="1B2A41"/>
                </a:solidFill>
                <a:latin typeface="Times New Roman"/>
                <a:cs typeface="B Nazanin"/>
              </a:rPr>
              <a:t> به گیرنده </a:t>
            </a:r>
            <a:r>
              <a:rPr sz="2100" b="1" lang="en-US">
                <a:solidFill>
                  <a:srgbClr val="1B2A41"/>
                </a:solidFill>
                <a:latin typeface="Times New Roman"/>
                <a:cs typeface="B Nazanin"/>
              </a:rPr>
              <a:t>NMDA</a:t>
            </a:r>
            <a:r>
              <a:rPr sz="2200" b="1" lang="fa-IR">
                <a:solidFill>
                  <a:srgbClr val="1B2A41"/>
                </a:solidFill>
                <a:latin typeface="Times New Roman"/>
                <a:cs typeface="B Nazanin"/>
              </a:rPr>
              <a:t> دارد.</a:t>
            </a:r>
          </a:p>
        </p:txBody>
      </p:sp>
      <p:sp>
        <p:nvSpPr>
          <p:cNvPr id="5" name="Rounded Rectangle 4"/>
          <p:cNvSpPr/>
          <p:nvPr/>
        </p:nvSpPr>
        <p:spPr>
          <a:xfrm>
            <a:off x="936000" y="4590000"/>
            <a:ext cx="10332000" cy="1062000"/>
          </a:xfrm>
          <a:prstGeom prst="roundRect">
            <a:avLst>
              <a:gd name="adj" fmla="val 18000"/>
            </a:avLst>
          </a:prstGeom>
          <a:solidFill>
            <a:srgbClr val="EAF3FB"/>
          </a:solidFill>
          <a:ln w="19050">
            <a:solidFill>
              <a:srgbClr val="1F6FB2"/>
            </a:solidFill>
          </a:ln>
          <a:effectLst/>
        </p:spPr>
        <p:txBody>
          <a:bodyPr rtlCol="0" anchor="ctr"/>
          <a:lstStyle/>
          <a:p>
            <a:pPr algn="ctr"/>
          </a:p>
        </p:txBody>
      </p:sp>
      <p:sp>
        <p:nvSpPr>
          <p:cNvPr id="6" name="TextBox 5"/>
          <p:cNvSpPr txBox="1"/>
          <p:nvPr/>
        </p:nvSpPr>
        <p:spPr>
          <a:xfrm>
            <a:off x="1080000" y="4626000"/>
            <a:ext cx="10044000" cy="990000"/>
          </a:xfrm>
          <a:prstGeom prst="rect">
            <a:avLst/>
          </a:prstGeom>
          <a:noFill/>
        </p:spPr>
        <p:txBody>
          <a:bodyPr wrap="square" anchor="ctr" lIns="36000" rIns="36000" tIns="36000" bIns="36000">
            <a:noAutofit/>
          </a:bodyPr>
          <a:lstStyle/>
          <a:p>
            <a:pPr algn="just" rtl="1">
              <a:lnSpc>
                <a:spcPct val="115000"/>
              </a:lnSpc>
              <a:spcAft>
                <a:spcPts val="0"/>
              </a:spcAft>
            </a:pPr>
            <a:r>
              <a:rPr sz="2000" b="1" lang="fa-IR">
                <a:solidFill>
                  <a:srgbClr val="1F6FB2"/>
                </a:solidFill>
                <a:latin typeface="Times New Roman"/>
                <a:cs typeface="B Titr"/>
              </a:rPr>
              <a:t>هدف: </a:t>
            </a:r>
            <a:r>
              <a:rPr sz="2100" b="1" lang="fa-IR">
                <a:solidFill>
                  <a:srgbClr val="0A3D62"/>
                </a:solidFill>
                <a:latin typeface="Times New Roman"/>
                <a:cs typeface="B Nazanin"/>
              </a:rPr>
              <a:t>مرور شواهد اثربخشی، زمان تجویز و ایمنی کتامین و اسکتامین در پیشگیری از افسردگی پس از زایمان و جایگاه آنها در مراقبت یکپارچه سلامت روان مادر</a:t>
            </a:r>
          </a:p>
        </p:txBody>
      </p:sp>
    </p:spTree>
    <p:extLst>
      <p:ext uri="{BB962C8B-B14F-4D97-AF65-F5344CB8AC3E}">
        <p14:creationId xmlns:p14="http://schemas.microsoft.com/office/powerpoint/2010/main" val="2316535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روش کار </a:t>
            </a:r>
            <a:r>
              <a:rPr sz="2600" b="1" lang="en-US">
                <a:solidFill>
                  <a:srgbClr val="4472C4"/>
                </a:solidFill>
                <a:latin typeface="Times New Roman"/>
                <a:cs typeface="B Nazanin"/>
              </a:rPr>
              <a:t>(Methods)</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نوع مطالعه: مرور روایتی</a:t>
            </a:r>
          </a:p>
        </p:txBody>
      </p:sp>
      <p:sp>
        <p:nvSpPr>
          <p:cNvPr id="4" name="Rounded Rectangle 3"/>
          <p:cNvSpPr/>
          <p:nvPr/>
        </p:nvSpPr>
        <p:spPr>
          <a:xfrm>
            <a:off x="9162000" y="1350000"/>
            <a:ext cx="2502000" cy="4284000"/>
          </a:xfrm>
          <a:prstGeom prst="roundRect">
            <a:avLst>
              <a:gd name="adj" fmla="val 6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5" name="Round Same Side Corner Rectangle 4"/>
          <p:cNvSpPr/>
          <p:nvPr/>
        </p:nvSpPr>
        <p:spPr>
          <a:xfrm>
            <a:off x="9162000" y="1350000"/>
            <a:ext cx="2502000" cy="522000"/>
          </a:xfrm>
          <a:prstGeom prst="round2SameRect">
            <a:avLst>
              <a:gd name="adj1" fmla="val 30000"/>
              <a:gd name="adj2" fmla="val 0"/>
            </a:avLst>
          </a:prstGeom>
          <a:solidFill>
            <a:srgbClr val="1F6FB2"/>
          </a:solidFill>
          <a:ln>
            <a:noFill/>
          </a:ln>
          <a:effectLst/>
        </p:spPr>
        <p:txBody>
          <a:bodyPr rtlCol="0" anchor="ctr"/>
          <a:lstStyle/>
          <a:p>
            <a:pPr algn="ctr"/>
          </a:p>
        </p:txBody>
      </p:sp>
      <p:sp>
        <p:nvSpPr>
          <p:cNvPr id="6" name="TextBox 5"/>
          <p:cNvSpPr txBox="1"/>
          <p:nvPr/>
        </p:nvSpPr>
        <p:spPr>
          <a:xfrm>
            <a:off x="9162000" y="1350000"/>
            <a:ext cx="2502000" cy="522000"/>
          </a:xfrm>
          <a:prstGeom prst="rect">
            <a:avLst/>
          </a:prstGeom>
          <a:noFill/>
        </p:spPr>
        <p:txBody>
          <a:bodyPr wrap="square" anchor="ctr" lIns="36000" rIns="36000" tIns="36000" bIns="36000">
            <a:noAutofit/>
          </a:bodyPr>
          <a:lstStyle/>
          <a:p>
            <a:pPr algn="ctr" rtl="1">
              <a:lnSpc>
                <a:spcPct val="100000"/>
              </a:lnSpc>
              <a:spcAft>
                <a:spcPts val="0"/>
              </a:spcAft>
            </a:pPr>
            <a:r>
              <a:rPr sz="1900" b="1" lang="fa-IR">
                <a:solidFill>
                  <a:srgbClr val="FFFFFF"/>
                </a:solidFill>
                <a:latin typeface="Times New Roman"/>
                <a:cs typeface="B Titr"/>
              </a:rPr>
              <a:t>۱. جست‌وجو</a:t>
            </a:r>
          </a:p>
        </p:txBody>
      </p:sp>
      <p:sp>
        <p:nvSpPr>
          <p:cNvPr id="7" name="TextBox 6"/>
          <p:cNvSpPr txBox="1"/>
          <p:nvPr/>
        </p:nvSpPr>
        <p:spPr>
          <a:xfrm>
            <a:off x="9252000" y="1980000"/>
            <a:ext cx="2322000" cy="3564000"/>
          </a:xfrm>
          <a:prstGeom prst="rect">
            <a:avLst/>
          </a:prstGeom>
          <a:noFill/>
        </p:spPr>
        <p:txBody>
          <a:bodyPr wrap="square" anchor="t" lIns="36000" rIns="36000" tIns="36000" bIns="36000">
            <a:noAutofit/>
          </a:bodyPr>
          <a:lstStyle/>
          <a:p>
            <a:pPr algn="r" rtl="1" marR="324000" indent="-324000">
              <a:lnSpc>
                <a:spcPct val="115000"/>
              </a:lnSpc>
              <a:spcAft>
                <a:spcPts val="700"/>
              </a:spcAft>
              <a:buClr>
                <a:srgbClr val="1F6FB2"/>
              </a:buClr>
              <a:buSzPct val="80000"/>
              <a:buFont typeface="Arial"/>
              <a:buChar char="■"/>
            </a:pPr>
            <a:r>
              <a:rPr sz="1800" b="1" lang="en-US">
                <a:solidFill>
                  <a:srgbClr val="1B2A41"/>
                </a:solidFill>
                <a:latin typeface="Times New Roman"/>
                <a:cs typeface="B Nazanin"/>
              </a:rPr>
              <a:t>PubMed</a:t>
            </a:r>
            <a:r>
              <a:rPr sz="1800" b="1" lang="fa-IR">
                <a:solidFill>
                  <a:srgbClr val="1B2A41"/>
                </a:solidFill>
                <a:latin typeface="Times New Roman"/>
                <a:cs typeface="B Nazanin"/>
              </a:rPr>
              <a:t> و </a:t>
            </a:r>
            <a:r>
              <a:rPr sz="1800" b="1" lang="en-US">
                <a:solidFill>
                  <a:srgbClr val="1B2A41"/>
                </a:solidFill>
                <a:latin typeface="Times New Roman"/>
                <a:cs typeface="B Nazanin"/>
              </a:rPr>
              <a:t>Google Scholar</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مهر ۱۴۰۵</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کتامین، اسکتامین یا S‑کتامین با افسردگی پس از زایمان، افسردگی پیرامون زایمان و سزارین</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بررسی فهرست منابع فراتحلیل‌های اخیر</a:t>
            </a:r>
          </a:p>
        </p:txBody>
      </p:sp>
      <p:cxnSp>
        <p:nvCxnSpPr>
          <p:cNvPr id="8" name="Connector 7"/>
          <p:cNvCxnSpPr/>
          <p:nvPr/>
        </p:nvCxnSpPr>
        <p:spPr>
          <a:xfrm flipH="1">
            <a:off x="8845200" y="3491999"/>
            <a:ext cx="273600" cy="0"/>
          </a:xfrm>
          <a:prstGeom prst="line">
            <a:avLst/>
          </a:prstGeom>
          <a:ln w="28575">
            <a:solidFill>
              <a:srgbClr val="1F6FB2"/>
            </a:solidFill>
            <a:round/>
            <a:tailEnd type="triangle" w="med" len="med"/>
          </a:ln>
        </p:spPr>
      </p:cxnSp>
      <p:sp>
        <p:nvSpPr>
          <p:cNvPr id="9" name="Rounded Rectangle 8"/>
          <p:cNvSpPr/>
          <p:nvPr/>
        </p:nvSpPr>
        <p:spPr>
          <a:xfrm>
            <a:off x="6300000" y="1350000"/>
            <a:ext cx="2502000" cy="4284000"/>
          </a:xfrm>
          <a:prstGeom prst="roundRect">
            <a:avLst>
              <a:gd name="adj" fmla="val 6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10" name="Round Same Side Corner Rectangle 9"/>
          <p:cNvSpPr/>
          <p:nvPr/>
        </p:nvSpPr>
        <p:spPr>
          <a:xfrm>
            <a:off x="6300000" y="1350000"/>
            <a:ext cx="2502000" cy="522000"/>
          </a:xfrm>
          <a:prstGeom prst="round2SameRect">
            <a:avLst>
              <a:gd name="adj1" fmla="val 30000"/>
              <a:gd name="adj2" fmla="val 0"/>
            </a:avLst>
          </a:prstGeom>
          <a:solidFill>
            <a:srgbClr val="1F6FB2"/>
          </a:solidFill>
          <a:ln>
            <a:noFill/>
          </a:ln>
          <a:effectLst/>
        </p:spPr>
        <p:txBody>
          <a:bodyPr rtlCol="0" anchor="ctr"/>
          <a:lstStyle/>
          <a:p>
            <a:pPr algn="ctr"/>
          </a:p>
        </p:txBody>
      </p:sp>
      <p:sp>
        <p:nvSpPr>
          <p:cNvPr id="11" name="TextBox 10"/>
          <p:cNvSpPr txBox="1"/>
          <p:nvPr/>
        </p:nvSpPr>
        <p:spPr>
          <a:xfrm>
            <a:off x="6300000" y="1350000"/>
            <a:ext cx="2502000" cy="522000"/>
          </a:xfrm>
          <a:prstGeom prst="rect">
            <a:avLst/>
          </a:prstGeom>
          <a:noFill/>
        </p:spPr>
        <p:txBody>
          <a:bodyPr wrap="square" anchor="ctr" lIns="36000" rIns="36000" tIns="36000" bIns="36000">
            <a:noAutofit/>
          </a:bodyPr>
          <a:lstStyle/>
          <a:p>
            <a:pPr algn="ctr" rtl="1">
              <a:lnSpc>
                <a:spcPct val="100000"/>
              </a:lnSpc>
              <a:spcAft>
                <a:spcPts val="0"/>
              </a:spcAft>
            </a:pPr>
            <a:r>
              <a:rPr sz="1900" b="1" lang="fa-IR">
                <a:solidFill>
                  <a:srgbClr val="FFFFFF"/>
                </a:solidFill>
                <a:latin typeface="Times New Roman"/>
                <a:cs typeface="B Titr"/>
              </a:rPr>
              <a:t>۲. معیار ورود</a:t>
            </a:r>
          </a:p>
        </p:txBody>
      </p:sp>
      <p:sp>
        <p:nvSpPr>
          <p:cNvPr id="12" name="TextBox 11"/>
          <p:cNvSpPr txBox="1"/>
          <p:nvPr/>
        </p:nvSpPr>
        <p:spPr>
          <a:xfrm>
            <a:off x="6390000" y="1980000"/>
            <a:ext cx="2322000" cy="3564000"/>
          </a:xfrm>
          <a:prstGeom prst="rect">
            <a:avLst/>
          </a:prstGeom>
          <a:noFill/>
        </p:spPr>
        <p:txBody>
          <a:bodyPr wrap="square" anchor="t" lIns="36000" rIns="36000" tIns="36000" bIns="36000">
            <a:noAutofit/>
          </a:bodyPr>
          <a:lstStyle/>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کارآزمایی تصادفی، مرور نظام‌مند یا فراتحلیل</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انگلیسی، ۲۰۱۷ تا ۲۰۲۶</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کتامین یا اسکتامین وریدی هنگام زایمان، بیشتر در سزارین</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گزارش افسردگی پس از زایمان یا علائم افسردگی</a:t>
            </a:r>
          </a:p>
        </p:txBody>
      </p:sp>
      <p:cxnSp>
        <p:nvCxnSpPr>
          <p:cNvPr id="13" name="Connector 12"/>
          <p:cNvCxnSpPr/>
          <p:nvPr/>
        </p:nvCxnSpPr>
        <p:spPr>
          <a:xfrm flipH="1">
            <a:off x="5983200" y="3491999"/>
            <a:ext cx="273600" cy="0"/>
          </a:xfrm>
          <a:prstGeom prst="line">
            <a:avLst/>
          </a:prstGeom>
          <a:ln w="28575">
            <a:solidFill>
              <a:srgbClr val="1F6FB2"/>
            </a:solidFill>
            <a:round/>
            <a:tailEnd type="triangle" w="med" len="med"/>
          </a:ln>
        </p:spPr>
      </p:cxnSp>
      <p:sp>
        <p:nvSpPr>
          <p:cNvPr id="14" name="Rounded Rectangle 13"/>
          <p:cNvSpPr/>
          <p:nvPr/>
        </p:nvSpPr>
        <p:spPr>
          <a:xfrm>
            <a:off x="3437999" y="1350000"/>
            <a:ext cx="2502000" cy="4284000"/>
          </a:xfrm>
          <a:prstGeom prst="roundRect">
            <a:avLst>
              <a:gd name="adj" fmla="val 6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15" name="Round Same Side Corner Rectangle 14"/>
          <p:cNvSpPr/>
          <p:nvPr/>
        </p:nvSpPr>
        <p:spPr>
          <a:xfrm>
            <a:off x="3437999" y="1350000"/>
            <a:ext cx="2502000" cy="522000"/>
          </a:xfrm>
          <a:prstGeom prst="round2SameRect">
            <a:avLst>
              <a:gd name="adj1" fmla="val 30000"/>
              <a:gd name="adj2" fmla="val 0"/>
            </a:avLst>
          </a:prstGeom>
          <a:solidFill>
            <a:srgbClr val="1F6FB2"/>
          </a:solidFill>
          <a:ln>
            <a:noFill/>
          </a:ln>
          <a:effectLst/>
        </p:spPr>
        <p:txBody>
          <a:bodyPr rtlCol="0" anchor="ctr"/>
          <a:lstStyle/>
          <a:p>
            <a:pPr algn="ctr"/>
          </a:p>
        </p:txBody>
      </p:sp>
      <p:sp>
        <p:nvSpPr>
          <p:cNvPr id="16" name="TextBox 15"/>
          <p:cNvSpPr txBox="1"/>
          <p:nvPr/>
        </p:nvSpPr>
        <p:spPr>
          <a:xfrm>
            <a:off x="3437999" y="1350000"/>
            <a:ext cx="2502000" cy="522000"/>
          </a:xfrm>
          <a:prstGeom prst="rect">
            <a:avLst/>
          </a:prstGeom>
          <a:noFill/>
        </p:spPr>
        <p:txBody>
          <a:bodyPr wrap="square" anchor="ctr" lIns="36000" rIns="36000" tIns="36000" bIns="36000">
            <a:noAutofit/>
          </a:bodyPr>
          <a:lstStyle/>
          <a:p>
            <a:pPr algn="ctr" rtl="1">
              <a:lnSpc>
                <a:spcPct val="100000"/>
              </a:lnSpc>
              <a:spcAft>
                <a:spcPts val="0"/>
              </a:spcAft>
            </a:pPr>
            <a:r>
              <a:rPr sz="1900" b="1" lang="fa-IR">
                <a:solidFill>
                  <a:srgbClr val="FFFFFF"/>
                </a:solidFill>
                <a:latin typeface="Times New Roman"/>
                <a:cs typeface="B Titr"/>
              </a:rPr>
              <a:t>۳. خروج و اولویت</a:t>
            </a:r>
          </a:p>
        </p:txBody>
      </p:sp>
      <p:sp>
        <p:nvSpPr>
          <p:cNvPr id="17" name="TextBox 16"/>
          <p:cNvSpPr txBox="1"/>
          <p:nvPr/>
        </p:nvSpPr>
        <p:spPr>
          <a:xfrm>
            <a:off x="3527999" y="1980000"/>
            <a:ext cx="2322000" cy="3564000"/>
          </a:xfrm>
          <a:prstGeom prst="rect">
            <a:avLst/>
          </a:prstGeom>
          <a:noFill/>
        </p:spPr>
        <p:txBody>
          <a:bodyPr wrap="square" anchor="t" lIns="36000" rIns="36000" tIns="36000" bIns="36000">
            <a:noAutofit/>
          </a:bodyPr>
          <a:lstStyle/>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خروج: درمان افسردگی تثبیت‌شده، گزارش موردی و چکیده همایش</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اولویت با فراتحلیل‌ها و کارآزمایی‌های بزرگ یا چندمرکزی</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کارآزمایی‌های بی‌نتیجه هم عمداً وارد شدند</a:t>
            </a:r>
          </a:p>
        </p:txBody>
      </p:sp>
      <p:cxnSp>
        <p:nvCxnSpPr>
          <p:cNvPr id="18" name="Connector 17"/>
          <p:cNvCxnSpPr/>
          <p:nvPr/>
        </p:nvCxnSpPr>
        <p:spPr>
          <a:xfrm flipH="1">
            <a:off x="3121199" y="3491999"/>
            <a:ext cx="273600" cy="0"/>
          </a:xfrm>
          <a:prstGeom prst="line">
            <a:avLst/>
          </a:prstGeom>
          <a:ln w="28575">
            <a:solidFill>
              <a:srgbClr val="1F6FB2"/>
            </a:solidFill>
            <a:round/>
            <a:tailEnd type="triangle" w="med" len="med"/>
          </a:ln>
        </p:spPr>
      </p:cxnSp>
      <p:sp>
        <p:nvSpPr>
          <p:cNvPr id="19" name="Rounded Rectangle 18"/>
          <p:cNvSpPr/>
          <p:nvPr/>
        </p:nvSpPr>
        <p:spPr>
          <a:xfrm>
            <a:off x="575999" y="1350000"/>
            <a:ext cx="2502000" cy="4284000"/>
          </a:xfrm>
          <a:prstGeom prst="roundRect">
            <a:avLst>
              <a:gd name="adj" fmla="val 6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20" name="Round Same Side Corner Rectangle 19"/>
          <p:cNvSpPr/>
          <p:nvPr/>
        </p:nvSpPr>
        <p:spPr>
          <a:xfrm>
            <a:off x="575999" y="1350000"/>
            <a:ext cx="2502000" cy="522000"/>
          </a:xfrm>
          <a:prstGeom prst="round2SameRect">
            <a:avLst>
              <a:gd name="adj1" fmla="val 30000"/>
              <a:gd name="adj2" fmla="val 0"/>
            </a:avLst>
          </a:prstGeom>
          <a:solidFill>
            <a:srgbClr val="1F6FB2"/>
          </a:solidFill>
          <a:ln>
            <a:noFill/>
          </a:ln>
          <a:effectLst/>
        </p:spPr>
        <p:txBody>
          <a:bodyPr rtlCol="0" anchor="ctr"/>
          <a:lstStyle/>
          <a:p>
            <a:pPr algn="ctr"/>
          </a:p>
        </p:txBody>
      </p:sp>
      <p:sp>
        <p:nvSpPr>
          <p:cNvPr id="21" name="TextBox 20"/>
          <p:cNvSpPr txBox="1"/>
          <p:nvPr/>
        </p:nvSpPr>
        <p:spPr>
          <a:xfrm>
            <a:off x="575999" y="1350000"/>
            <a:ext cx="2502000" cy="522000"/>
          </a:xfrm>
          <a:prstGeom prst="rect">
            <a:avLst/>
          </a:prstGeom>
          <a:noFill/>
        </p:spPr>
        <p:txBody>
          <a:bodyPr wrap="square" anchor="ctr" lIns="36000" rIns="36000" tIns="36000" bIns="36000">
            <a:noAutofit/>
          </a:bodyPr>
          <a:lstStyle/>
          <a:p>
            <a:pPr algn="ctr" rtl="1">
              <a:lnSpc>
                <a:spcPct val="100000"/>
              </a:lnSpc>
              <a:spcAft>
                <a:spcPts val="0"/>
              </a:spcAft>
            </a:pPr>
            <a:r>
              <a:rPr sz="1900" b="1" lang="fa-IR">
                <a:solidFill>
                  <a:srgbClr val="FFFFFF"/>
                </a:solidFill>
                <a:latin typeface="Times New Roman"/>
                <a:cs typeface="B Titr"/>
              </a:rPr>
              <a:t>۴. ترکیب</a:t>
            </a:r>
          </a:p>
        </p:txBody>
      </p:sp>
      <p:sp>
        <p:nvSpPr>
          <p:cNvPr id="22" name="TextBox 21"/>
          <p:cNvSpPr txBox="1"/>
          <p:nvPr/>
        </p:nvSpPr>
        <p:spPr>
          <a:xfrm>
            <a:off x="665999" y="1980000"/>
            <a:ext cx="2322000" cy="3564000"/>
          </a:xfrm>
          <a:prstGeom prst="rect">
            <a:avLst/>
          </a:prstGeom>
          <a:noFill/>
        </p:spPr>
        <p:txBody>
          <a:bodyPr wrap="square" anchor="t" lIns="36000" rIns="36000" tIns="36000" bIns="36000">
            <a:noAutofit/>
          </a:bodyPr>
          <a:lstStyle/>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گروه‌بندی بر اساس دارو، زمان تجویز و زمان پیگیری</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هفته نخست و هفته‌های ۴ تا ۶</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ترکیب توصیفی</a:t>
            </a:r>
          </a:p>
          <a:p>
            <a:pPr algn="r" rtl="1" marR="324000" indent="-324000">
              <a:lnSpc>
                <a:spcPct val="115000"/>
              </a:lnSpc>
              <a:spcAft>
                <a:spcPts val="700"/>
              </a:spcAft>
              <a:buClr>
                <a:srgbClr val="1F6FB2"/>
              </a:buClr>
              <a:buSzPct val="80000"/>
              <a:buFont typeface="Arial"/>
              <a:buChar char="■"/>
            </a:pPr>
            <a:r>
              <a:rPr sz="1800" b="1" lang="fa-IR">
                <a:solidFill>
                  <a:srgbClr val="1B2A41"/>
                </a:solidFill>
                <a:latin typeface="Times New Roman"/>
                <a:cs typeface="B Nazanin"/>
              </a:rPr>
              <a:t>بدون ارزیابی رسمی خطر سوگیری</a:t>
            </a:r>
          </a:p>
        </p:txBody>
      </p:sp>
    </p:spTree>
    <p:extLst>
      <p:ext uri="{BB962C8B-B14F-4D97-AF65-F5344CB8AC3E}">
        <p14:creationId xmlns:p14="http://schemas.microsoft.com/office/powerpoint/2010/main" val="1789647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روش کار </a:t>
            </a:r>
            <a:r>
              <a:rPr sz="2600" b="1" lang="en-US">
                <a:solidFill>
                  <a:srgbClr val="4472C4"/>
                </a:solidFill>
                <a:latin typeface="Times New Roman"/>
                <a:cs typeface="B Nazanin"/>
              </a:rPr>
              <a:t>(Methods)</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شکل تجویز و تعریف پیامد</a:t>
            </a:r>
          </a:p>
        </p:txBody>
      </p:sp>
      <p:sp>
        <p:nvSpPr>
          <p:cNvPr id="4" name="TextBox 3"/>
          <p:cNvSpPr txBox="1"/>
          <p:nvPr/>
        </p:nvSpPr>
        <p:spPr>
          <a:xfrm>
            <a:off x="576000" y="1296000"/>
            <a:ext cx="11088000" cy="2736000"/>
          </a:xfrm>
          <a:prstGeom prst="rect">
            <a:avLst/>
          </a:prstGeom>
          <a:noFill/>
        </p:spPr>
        <p:txBody>
          <a:bodyPr wrap="square" anchor="t" lIns="36000" rIns="36000" tIns="36000" bIns="36000">
            <a:noAutofit/>
          </a:bodyPr>
          <a:lstStyle/>
          <a:p>
            <a:pPr algn="just" rtl="1" marR="324000" indent="-324000">
              <a:lnSpc>
                <a:spcPct val="125000"/>
              </a:lnSpc>
              <a:spcAft>
                <a:spcPts val="800"/>
              </a:spcAft>
              <a:buClr>
                <a:srgbClr val="1F6FB2"/>
              </a:buClr>
              <a:buSzPct val="80000"/>
              <a:buFont typeface="Arial"/>
              <a:buChar char="■"/>
            </a:pPr>
            <a:r>
              <a:rPr sz="2200" b="1" lang="fa-IR">
                <a:solidFill>
                  <a:srgbClr val="1B2A41"/>
                </a:solidFill>
                <a:latin typeface="Times New Roman"/>
                <a:cs typeface="B Nazanin"/>
              </a:rPr>
              <a:t>شکل تجویز: بولوس، انفوزیون یا بخشی از بی‌دردی وریدی کنترل‌شونده با بیمار (</a:t>
            </a:r>
            <a:r>
              <a:rPr sz="2200" b="1" lang="en-US">
                <a:solidFill>
                  <a:srgbClr val="1B2A41"/>
                </a:solidFill>
                <a:latin typeface="Times New Roman"/>
                <a:cs typeface="B Nazanin"/>
              </a:rPr>
              <a:t>PCIA</a:t>
            </a:r>
            <a:r>
              <a:rPr sz="2200" b="1" lang="fa-IR">
                <a:solidFill>
                  <a:srgbClr val="1B2A41"/>
                </a:solidFill>
                <a:latin typeface="Times New Roman"/>
                <a:cs typeface="B Nazanin"/>
              </a:rPr>
              <a:t>)</a:t>
            </a:r>
          </a:p>
          <a:p>
            <a:pPr algn="just" rtl="1" marR="324000" indent="-324000">
              <a:lnSpc>
                <a:spcPct val="125000"/>
              </a:lnSpc>
              <a:spcAft>
                <a:spcPts val="800"/>
              </a:spcAft>
              <a:buClr>
                <a:srgbClr val="1F6FB2"/>
              </a:buClr>
              <a:buSzPct val="80000"/>
              <a:buFont typeface="Arial"/>
              <a:buChar char="■"/>
            </a:pPr>
            <a:r>
              <a:rPr sz="2200" b="1" lang="fa-IR">
                <a:solidFill>
                  <a:srgbClr val="1B2A41"/>
                </a:solidFill>
                <a:latin typeface="Times New Roman"/>
                <a:cs typeface="B Nazanin"/>
              </a:rPr>
              <a:t>زمان تجویز در کارآزمایی‌ها: از شروع جراحی و پس از بستن بند ناف تا بی‌دردی پس از عمل</a:t>
            </a:r>
          </a:p>
          <a:p>
            <a:pPr algn="just" rtl="1" marR="324000" indent="-324000">
              <a:lnSpc>
                <a:spcPct val="125000"/>
              </a:lnSpc>
              <a:spcAft>
                <a:spcPts val="800"/>
              </a:spcAft>
              <a:buClr>
                <a:srgbClr val="1F6FB2"/>
              </a:buClr>
              <a:buSzPct val="80000"/>
              <a:buFont typeface="Arial"/>
              <a:buChar char="■"/>
            </a:pPr>
            <a:r>
              <a:rPr sz="2200" b="1" lang="fa-IR">
                <a:solidFill>
                  <a:srgbClr val="1B2A41"/>
                </a:solidFill>
                <a:latin typeface="Times New Roman"/>
                <a:cs typeface="B Nazanin"/>
              </a:rPr>
              <a:t>پیامد در بیشتر کارآزمایی‌ها: نمره بالاتر از نقطه برش مقیاس ادینبرو (</a:t>
            </a:r>
            <a:r>
              <a:rPr sz="2200" b="1" lang="en-US">
                <a:solidFill>
                  <a:srgbClr val="1B2A41"/>
                </a:solidFill>
                <a:latin typeface="Times New Roman"/>
                <a:cs typeface="B Nazanin"/>
              </a:rPr>
              <a:t>EPDS</a:t>
            </a:r>
            <a:r>
              <a:rPr sz="2200" b="1" lang="fa-IR">
                <a:solidFill>
                  <a:srgbClr val="1B2A41"/>
                </a:solidFill>
                <a:latin typeface="Times New Roman"/>
                <a:cs typeface="B Nazanin"/>
              </a:rPr>
              <a:t>)، یعنی غربال مثبت و نه تشخیص بالینی</a:t>
            </a:r>
          </a:p>
          <a:p>
            <a:pPr algn="just" rtl="1" marR="324000" indent="-324000">
              <a:lnSpc>
                <a:spcPct val="125000"/>
              </a:lnSpc>
              <a:spcAft>
                <a:spcPts val="800"/>
              </a:spcAft>
              <a:buClr>
                <a:srgbClr val="1F6FB2"/>
              </a:buClr>
              <a:buSzPct val="80000"/>
              <a:buFont typeface="Arial"/>
              <a:buChar char="■"/>
            </a:pPr>
            <a:r>
              <a:rPr sz="2200" b="1" lang="fa-IR">
                <a:solidFill>
                  <a:srgbClr val="1B2A41"/>
                </a:solidFill>
                <a:latin typeface="Times New Roman"/>
                <a:cs typeface="B Nazanin"/>
              </a:rPr>
              <a:t>تنها یک کارآزمایی از مصاحبه تشخیصی ساختاریافته استفاده کرده بود.</a:t>
            </a:r>
          </a:p>
        </p:txBody>
      </p:sp>
      <p:cxnSp>
        <p:nvCxnSpPr>
          <p:cNvPr id="5" name="Connector 4"/>
          <p:cNvCxnSpPr/>
          <p:nvPr/>
        </p:nvCxnSpPr>
        <p:spPr>
          <a:xfrm>
            <a:off x="1152000" y="4752000"/>
            <a:ext cx="9936000" cy="0"/>
          </a:xfrm>
          <a:prstGeom prst="line">
            <a:avLst/>
          </a:prstGeom>
          <a:ln w="28575">
            <a:solidFill>
              <a:srgbClr val="1F6FB2"/>
            </a:solidFill>
            <a:round/>
          </a:ln>
        </p:spPr>
      </p:cxnSp>
      <p:sp>
        <p:nvSpPr>
          <p:cNvPr id="6" name="Oval 5"/>
          <p:cNvSpPr/>
          <p:nvPr/>
        </p:nvSpPr>
        <p:spPr>
          <a:xfrm>
            <a:off x="10989000" y="4653000"/>
            <a:ext cx="198000" cy="198000"/>
          </a:xfrm>
          <a:prstGeom prst="ellipse">
            <a:avLst/>
          </a:prstGeom>
          <a:solidFill>
            <a:srgbClr val="1F6FB2"/>
          </a:solidFill>
          <a:ln w="25400">
            <a:solidFill>
              <a:srgbClr val="FFFFFF"/>
            </a:solidFill>
          </a:ln>
          <a:effectLst/>
        </p:spPr>
        <p:txBody>
          <a:bodyPr rtlCol="0" anchor="ctr"/>
          <a:lstStyle/>
          <a:p>
            <a:pPr algn="ctr"/>
          </a:p>
        </p:txBody>
      </p:sp>
      <p:sp>
        <p:nvSpPr>
          <p:cNvPr id="7" name="TextBox 6"/>
          <p:cNvSpPr txBox="1"/>
          <p:nvPr/>
        </p:nvSpPr>
        <p:spPr>
          <a:xfrm>
            <a:off x="9828000" y="4913999"/>
            <a:ext cx="2520000" cy="324000"/>
          </a:xfrm>
          <a:prstGeom prst="rect">
            <a:avLst/>
          </a:prstGeom>
          <a:noFill/>
        </p:spPr>
        <p:txBody>
          <a:bodyPr wrap="square" anchor="t" lIns="36000" rIns="36000" tIns="36000" bIns="36000">
            <a:noAutofit/>
          </a:bodyPr>
          <a:lstStyle/>
          <a:p>
            <a:pPr algn="ctr" rtl="1">
              <a:lnSpc>
                <a:spcPct val="100000"/>
              </a:lnSpc>
              <a:spcAft>
                <a:spcPts val="0"/>
              </a:spcAft>
            </a:pPr>
            <a:r>
              <a:rPr sz="1900" b="1" lang="fa-IR">
                <a:solidFill>
                  <a:srgbClr val="0A3D62"/>
                </a:solidFill>
                <a:latin typeface="Times New Roman"/>
                <a:cs typeface="B Nazanin"/>
              </a:rPr>
              <a:t>سزارین</a:t>
            </a:r>
          </a:p>
        </p:txBody>
      </p:sp>
      <p:sp>
        <p:nvSpPr>
          <p:cNvPr id="8" name="TextBox 7"/>
          <p:cNvSpPr txBox="1"/>
          <p:nvPr/>
        </p:nvSpPr>
        <p:spPr>
          <a:xfrm>
            <a:off x="9828000" y="5202000"/>
            <a:ext cx="2520000" cy="288000"/>
          </a:xfrm>
          <a:prstGeom prst="rect">
            <a:avLst/>
          </a:prstGeom>
          <a:noFill/>
        </p:spPr>
        <p:txBody>
          <a:bodyPr wrap="square" anchor="t" lIns="36000" rIns="36000" tIns="36000" bIns="36000">
            <a:noAutofit/>
          </a:bodyPr>
          <a:lstStyle/>
          <a:p>
            <a:pPr algn="ctr" rtl="1">
              <a:lnSpc>
                <a:spcPct val="100000"/>
              </a:lnSpc>
              <a:spcAft>
                <a:spcPts val="0"/>
              </a:spcAft>
            </a:pPr>
            <a:r>
              <a:rPr sz="1500" b="0" lang="fa-IR">
                <a:solidFill>
                  <a:srgbClr val="5B6B7C"/>
                </a:solidFill>
                <a:latin typeface="Times New Roman"/>
                <a:cs typeface="B Nazanin"/>
              </a:rPr>
              <a:t>تجویز دارو</a:t>
            </a:r>
          </a:p>
        </p:txBody>
      </p:sp>
      <p:sp>
        <p:nvSpPr>
          <p:cNvPr id="9" name="Oval 8"/>
          <p:cNvSpPr/>
          <p:nvPr/>
        </p:nvSpPr>
        <p:spPr>
          <a:xfrm>
            <a:off x="7821000" y="4653000"/>
            <a:ext cx="198000" cy="198000"/>
          </a:xfrm>
          <a:prstGeom prst="ellipse">
            <a:avLst/>
          </a:prstGeom>
          <a:solidFill>
            <a:srgbClr val="1F6FB2"/>
          </a:solidFill>
          <a:ln w="25400">
            <a:solidFill>
              <a:srgbClr val="FFFFFF"/>
            </a:solidFill>
          </a:ln>
          <a:effectLst/>
        </p:spPr>
        <p:txBody>
          <a:bodyPr rtlCol="0" anchor="ctr"/>
          <a:lstStyle/>
          <a:p>
            <a:pPr algn="ctr"/>
          </a:p>
        </p:txBody>
      </p:sp>
      <p:sp>
        <p:nvSpPr>
          <p:cNvPr id="10" name="TextBox 9"/>
          <p:cNvSpPr txBox="1"/>
          <p:nvPr/>
        </p:nvSpPr>
        <p:spPr>
          <a:xfrm>
            <a:off x="6660000" y="4913999"/>
            <a:ext cx="2520000" cy="324000"/>
          </a:xfrm>
          <a:prstGeom prst="rect">
            <a:avLst/>
          </a:prstGeom>
          <a:noFill/>
        </p:spPr>
        <p:txBody>
          <a:bodyPr wrap="square" anchor="t" lIns="36000" rIns="36000" tIns="36000" bIns="36000">
            <a:noAutofit/>
          </a:bodyPr>
          <a:lstStyle/>
          <a:p>
            <a:pPr algn="ctr" rtl="1">
              <a:lnSpc>
                <a:spcPct val="100000"/>
              </a:lnSpc>
              <a:spcAft>
                <a:spcPts val="0"/>
              </a:spcAft>
            </a:pPr>
            <a:r>
              <a:rPr sz="1900" b="1" lang="fa-IR">
                <a:solidFill>
                  <a:srgbClr val="0A3D62"/>
                </a:solidFill>
                <a:latin typeface="Times New Roman"/>
                <a:cs typeface="B Nazanin"/>
              </a:rPr>
              <a:t>هفته نخست</a:t>
            </a:r>
          </a:p>
        </p:txBody>
      </p:sp>
      <p:sp>
        <p:nvSpPr>
          <p:cNvPr id="11" name="TextBox 10"/>
          <p:cNvSpPr txBox="1"/>
          <p:nvPr/>
        </p:nvSpPr>
        <p:spPr>
          <a:xfrm>
            <a:off x="6660000" y="5202000"/>
            <a:ext cx="2520000" cy="288000"/>
          </a:xfrm>
          <a:prstGeom prst="rect">
            <a:avLst/>
          </a:prstGeom>
          <a:noFill/>
        </p:spPr>
        <p:txBody>
          <a:bodyPr wrap="square" anchor="t" lIns="36000" rIns="36000" tIns="36000" bIns="36000">
            <a:noAutofit/>
          </a:bodyPr>
          <a:lstStyle/>
          <a:p>
            <a:pPr algn="ctr" rtl="1">
              <a:lnSpc>
                <a:spcPct val="100000"/>
              </a:lnSpc>
              <a:spcAft>
                <a:spcPts val="0"/>
              </a:spcAft>
            </a:pPr>
            <a:r>
              <a:rPr sz="1500" b="0" lang="fa-IR">
                <a:solidFill>
                  <a:srgbClr val="5B6B7C"/>
                </a:solidFill>
                <a:latin typeface="Times New Roman"/>
                <a:cs typeface="B Nazanin"/>
              </a:rPr>
              <a:t>بیشتر کارآزمایی‌ها</a:t>
            </a:r>
          </a:p>
        </p:txBody>
      </p:sp>
      <p:sp>
        <p:nvSpPr>
          <p:cNvPr id="12" name="Oval 11"/>
          <p:cNvSpPr/>
          <p:nvPr/>
        </p:nvSpPr>
        <p:spPr>
          <a:xfrm>
            <a:off x="4653000" y="4653000"/>
            <a:ext cx="198000" cy="198000"/>
          </a:xfrm>
          <a:prstGeom prst="ellipse">
            <a:avLst/>
          </a:prstGeom>
          <a:solidFill>
            <a:srgbClr val="1F6FB2"/>
          </a:solidFill>
          <a:ln w="25400">
            <a:solidFill>
              <a:srgbClr val="FFFFFF"/>
            </a:solidFill>
          </a:ln>
          <a:effectLst/>
        </p:spPr>
        <p:txBody>
          <a:bodyPr rtlCol="0" anchor="ctr"/>
          <a:lstStyle/>
          <a:p>
            <a:pPr algn="ctr"/>
          </a:p>
        </p:txBody>
      </p:sp>
      <p:sp>
        <p:nvSpPr>
          <p:cNvPr id="13" name="TextBox 12"/>
          <p:cNvSpPr txBox="1"/>
          <p:nvPr/>
        </p:nvSpPr>
        <p:spPr>
          <a:xfrm>
            <a:off x="3491999" y="4913999"/>
            <a:ext cx="2520000" cy="324000"/>
          </a:xfrm>
          <a:prstGeom prst="rect">
            <a:avLst/>
          </a:prstGeom>
          <a:noFill/>
        </p:spPr>
        <p:txBody>
          <a:bodyPr wrap="square" anchor="t" lIns="36000" rIns="36000" tIns="36000" bIns="36000">
            <a:noAutofit/>
          </a:bodyPr>
          <a:lstStyle/>
          <a:p>
            <a:pPr algn="ctr" rtl="1">
              <a:lnSpc>
                <a:spcPct val="100000"/>
              </a:lnSpc>
              <a:spcAft>
                <a:spcPts val="0"/>
              </a:spcAft>
            </a:pPr>
            <a:r>
              <a:rPr sz="1900" b="1" lang="fa-IR">
                <a:solidFill>
                  <a:srgbClr val="0A3D62"/>
                </a:solidFill>
                <a:latin typeface="Times New Roman"/>
                <a:cs typeface="B Nazanin"/>
              </a:rPr>
              <a:t>هفته‌های ۴ تا ۶</a:t>
            </a:r>
          </a:p>
        </p:txBody>
      </p:sp>
      <p:sp>
        <p:nvSpPr>
          <p:cNvPr id="14" name="TextBox 13"/>
          <p:cNvSpPr txBox="1"/>
          <p:nvPr/>
        </p:nvSpPr>
        <p:spPr>
          <a:xfrm>
            <a:off x="3491999" y="5202000"/>
            <a:ext cx="2520000" cy="288000"/>
          </a:xfrm>
          <a:prstGeom prst="rect">
            <a:avLst/>
          </a:prstGeom>
          <a:noFill/>
        </p:spPr>
        <p:txBody>
          <a:bodyPr wrap="square" anchor="t" lIns="36000" rIns="36000" tIns="36000" bIns="36000">
            <a:noAutofit/>
          </a:bodyPr>
          <a:lstStyle/>
          <a:p>
            <a:pPr algn="ctr" rtl="1">
              <a:lnSpc>
                <a:spcPct val="100000"/>
              </a:lnSpc>
              <a:spcAft>
                <a:spcPts val="0"/>
              </a:spcAft>
            </a:pPr>
            <a:r>
              <a:rPr sz="1500" b="0" lang="fa-IR">
                <a:solidFill>
                  <a:srgbClr val="5B6B7C"/>
                </a:solidFill>
                <a:latin typeface="Times New Roman"/>
                <a:cs typeface="B Nazanin"/>
              </a:rPr>
              <a:t>بیشتر کارآزمایی‌ها</a:t>
            </a:r>
          </a:p>
        </p:txBody>
      </p:sp>
      <p:sp>
        <p:nvSpPr>
          <p:cNvPr id="15" name="Oval 14"/>
          <p:cNvSpPr/>
          <p:nvPr/>
        </p:nvSpPr>
        <p:spPr>
          <a:xfrm>
            <a:off x="1485000" y="4653000"/>
            <a:ext cx="198000" cy="198000"/>
          </a:xfrm>
          <a:prstGeom prst="ellipse">
            <a:avLst/>
          </a:prstGeom>
          <a:solidFill>
            <a:srgbClr val="FFFFFF"/>
          </a:solidFill>
          <a:ln w="25400">
            <a:solidFill>
              <a:srgbClr val="1F6FB2"/>
            </a:solidFill>
          </a:ln>
          <a:effectLst/>
        </p:spPr>
        <p:txBody>
          <a:bodyPr rtlCol="0" anchor="ctr"/>
          <a:lstStyle/>
          <a:p>
            <a:pPr algn="ctr"/>
          </a:p>
        </p:txBody>
      </p:sp>
      <p:sp>
        <p:nvSpPr>
          <p:cNvPr id="16" name="TextBox 15"/>
          <p:cNvSpPr txBox="1"/>
          <p:nvPr/>
        </p:nvSpPr>
        <p:spPr>
          <a:xfrm>
            <a:off x="324000" y="4913999"/>
            <a:ext cx="2520000" cy="324000"/>
          </a:xfrm>
          <a:prstGeom prst="rect">
            <a:avLst/>
          </a:prstGeom>
          <a:noFill/>
        </p:spPr>
        <p:txBody>
          <a:bodyPr wrap="square" anchor="t" lIns="36000" rIns="36000" tIns="36000" bIns="36000">
            <a:noAutofit/>
          </a:bodyPr>
          <a:lstStyle/>
          <a:p>
            <a:pPr algn="ctr" rtl="1">
              <a:lnSpc>
                <a:spcPct val="100000"/>
              </a:lnSpc>
              <a:spcAft>
                <a:spcPts val="0"/>
              </a:spcAft>
            </a:pPr>
            <a:r>
              <a:rPr sz="1900" b="1" lang="fa-IR">
                <a:solidFill>
                  <a:srgbClr val="0A3D62"/>
                </a:solidFill>
                <a:latin typeface="Times New Roman"/>
                <a:cs typeface="B Nazanin"/>
              </a:rPr>
              <a:t>تا ۶ ماه</a:t>
            </a:r>
          </a:p>
        </p:txBody>
      </p:sp>
      <p:sp>
        <p:nvSpPr>
          <p:cNvPr id="17" name="TextBox 16"/>
          <p:cNvSpPr txBox="1"/>
          <p:nvPr/>
        </p:nvSpPr>
        <p:spPr>
          <a:xfrm>
            <a:off x="324000" y="5202000"/>
            <a:ext cx="2520000" cy="288000"/>
          </a:xfrm>
          <a:prstGeom prst="rect">
            <a:avLst/>
          </a:prstGeom>
          <a:noFill/>
        </p:spPr>
        <p:txBody>
          <a:bodyPr wrap="square" anchor="t" lIns="36000" rIns="36000" tIns="36000" bIns="36000">
            <a:noAutofit/>
          </a:bodyPr>
          <a:lstStyle/>
          <a:p>
            <a:pPr algn="ctr" rtl="1">
              <a:lnSpc>
                <a:spcPct val="100000"/>
              </a:lnSpc>
              <a:spcAft>
                <a:spcPts val="0"/>
              </a:spcAft>
            </a:pPr>
            <a:r>
              <a:rPr sz="1500" b="0" lang="fa-IR">
                <a:solidFill>
                  <a:srgbClr val="5B6B7C"/>
                </a:solidFill>
                <a:latin typeface="Times New Roman"/>
                <a:cs typeface="B Nazanin"/>
              </a:rPr>
              <a:t>کارآزمایی‌های اندک</a:t>
            </a:r>
          </a:p>
        </p:txBody>
      </p:sp>
      <p:sp>
        <p:nvSpPr>
          <p:cNvPr id="18" name="TextBox 17"/>
          <p:cNvSpPr txBox="1"/>
          <p:nvPr/>
        </p:nvSpPr>
        <p:spPr>
          <a:xfrm>
            <a:off x="576000" y="4121999"/>
            <a:ext cx="11088000" cy="324000"/>
          </a:xfrm>
          <a:prstGeom prst="rect">
            <a:avLst/>
          </a:prstGeom>
          <a:noFill/>
        </p:spPr>
        <p:txBody>
          <a:bodyPr wrap="square" anchor="t" lIns="36000" rIns="36000" tIns="36000" bIns="36000">
            <a:noAutofit/>
          </a:bodyPr>
          <a:lstStyle/>
          <a:p>
            <a:pPr algn="ctr" rtl="1">
              <a:lnSpc>
                <a:spcPct val="100000"/>
              </a:lnSpc>
              <a:spcAft>
                <a:spcPts val="0"/>
              </a:spcAft>
            </a:pPr>
            <a:r>
              <a:rPr sz="1700" b="1" lang="fa-IR">
                <a:solidFill>
                  <a:srgbClr val="1F6FB2"/>
                </a:solidFill>
                <a:latin typeface="Times New Roman"/>
                <a:cs typeface="B Titr"/>
              </a:rPr>
              <a:t>زمان‌های اصلی پیگیری</a:t>
            </a:r>
          </a:p>
        </p:txBody>
      </p:sp>
    </p:spTree>
    <p:extLst>
      <p:ext uri="{BB962C8B-B14F-4D97-AF65-F5344CB8AC3E}">
        <p14:creationId xmlns:p14="http://schemas.microsoft.com/office/powerpoint/2010/main" val="735683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یافته‌ها </a:t>
            </a:r>
            <a:r>
              <a:rPr sz="2600" b="1" lang="en-US">
                <a:solidFill>
                  <a:srgbClr val="4472C4"/>
                </a:solidFill>
                <a:latin typeface="Times New Roman"/>
                <a:cs typeface="B Nazanin"/>
              </a:rPr>
              <a:t>(Findings)</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فراتحلیل‌ها: نسبت خطر افسردگی پس از زایمان</a:t>
            </a:r>
          </a:p>
        </p:txBody>
      </p:sp>
      <p:sp>
        <p:nvSpPr>
          <p:cNvPr id="4" name="TextBox 3"/>
          <p:cNvSpPr txBox="1"/>
          <p:nvPr/>
        </p:nvSpPr>
        <p:spPr>
          <a:xfrm>
            <a:off x="9540000" y="1134000"/>
            <a:ext cx="2124000" cy="270000"/>
          </a:xfrm>
          <a:prstGeom prst="rect">
            <a:avLst/>
          </a:prstGeom>
          <a:noFill/>
        </p:spPr>
        <p:txBody>
          <a:bodyPr wrap="square" anchor="ctr" lIns="36000" rIns="36000" tIns="36000" bIns="36000">
            <a:noAutofit/>
          </a:bodyPr>
          <a:lstStyle/>
          <a:p>
            <a:pPr algn="r" rtl="1">
              <a:lnSpc>
                <a:spcPct val="100000"/>
              </a:lnSpc>
              <a:spcAft>
                <a:spcPts val="0"/>
              </a:spcAft>
            </a:pPr>
            <a:r>
              <a:rPr sz="1700" b="1" lang="fa-IR">
                <a:solidFill>
                  <a:srgbClr val="5B6B7C"/>
                </a:solidFill>
                <a:latin typeface="Times New Roman"/>
                <a:cs typeface="B Nazanin"/>
              </a:rPr>
              <a:t>مقایسه</a:t>
            </a:r>
          </a:p>
        </p:txBody>
      </p:sp>
      <p:sp>
        <p:nvSpPr>
          <p:cNvPr id="5" name="TextBox 4"/>
          <p:cNvSpPr txBox="1"/>
          <p:nvPr/>
        </p:nvSpPr>
        <p:spPr>
          <a:xfrm>
            <a:off x="8208000" y="1134000"/>
            <a:ext cx="1296000" cy="270000"/>
          </a:xfrm>
          <a:prstGeom prst="rect">
            <a:avLst/>
          </a:prstGeom>
          <a:noFill/>
        </p:spPr>
        <p:txBody>
          <a:bodyPr wrap="square" anchor="ctr" lIns="36000" rIns="36000" tIns="36000" bIns="36000">
            <a:noAutofit/>
          </a:bodyPr>
          <a:lstStyle/>
          <a:p>
            <a:pPr algn="r" rtl="1">
              <a:lnSpc>
                <a:spcPct val="100000"/>
              </a:lnSpc>
              <a:spcAft>
                <a:spcPts val="0"/>
              </a:spcAft>
            </a:pPr>
            <a:r>
              <a:rPr sz="1700" b="1" lang="fa-IR">
                <a:solidFill>
                  <a:srgbClr val="5B6B7C"/>
                </a:solidFill>
                <a:latin typeface="Times New Roman"/>
                <a:cs typeface="B Nazanin"/>
              </a:rPr>
              <a:t>مطالعه</a:t>
            </a:r>
          </a:p>
        </p:txBody>
      </p:sp>
      <p:sp>
        <p:nvSpPr>
          <p:cNvPr id="6" name="TextBox 5"/>
          <p:cNvSpPr txBox="1"/>
          <p:nvPr/>
        </p:nvSpPr>
        <p:spPr>
          <a:xfrm>
            <a:off x="3960000" y="1134000"/>
            <a:ext cx="4068000" cy="270000"/>
          </a:xfrm>
          <a:prstGeom prst="rect">
            <a:avLst/>
          </a:prstGeom>
          <a:noFill/>
        </p:spPr>
        <p:txBody>
          <a:bodyPr wrap="square" anchor="ctr" lIns="36000" rIns="36000" tIns="36000" bIns="36000">
            <a:noAutofit/>
          </a:bodyPr>
          <a:lstStyle/>
          <a:p>
            <a:pPr algn="ctr" rtl="1">
              <a:lnSpc>
                <a:spcPct val="100000"/>
              </a:lnSpc>
              <a:spcAft>
                <a:spcPts val="0"/>
              </a:spcAft>
            </a:pPr>
            <a:r>
              <a:rPr sz="1700" b="1" lang="fa-IR">
                <a:solidFill>
                  <a:srgbClr val="5B6B7C"/>
                </a:solidFill>
                <a:latin typeface="Times New Roman"/>
                <a:cs typeface="B Nazanin"/>
              </a:rPr>
              <a:t>نسبت خطر (مقیاس لگاریتمی)</a:t>
            </a:r>
          </a:p>
        </p:txBody>
      </p:sp>
      <p:sp>
        <p:nvSpPr>
          <p:cNvPr id="7" name="TextBox 6"/>
          <p:cNvSpPr txBox="1"/>
          <p:nvPr/>
        </p:nvSpPr>
        <p:spPr>
          <a:xfrm>
            <a:off x="576000" y="1134000"/>
            <a:ext cx="3276000" cy="270000"/>
          </a:xfrm>
          <a:prstGeom prst="rect">
            <a:avLst/>
          </a:prstGeom>
          <a:noFill/>
        </p:spPr>
        <p:txBody>
          <a:bodyPr wrap="square" anchor="ctr" lIns="36000" rIns="36000" tIns="36000" bIns="36000">
            <a:noAutofit/>
          </a:bodyPr>
          <a:lstStyle/>
          <a:p>
            <a:pPr algn="ctr" rtl="1">
              <a:lnSpc>
                <a:spcPct val="100000"/>
              </a:lnSpc>
              <a:spcAft>
                <a:spcPts val="0"/>
              </a:spcAft>
            </a:pPr>
            <a:r>
              <a:rPr sz="1700" b="1" lang="fa-IR">
                <a:solidFill>
                  <a:srgbClr val="5B6B7C"/>
                </a:solidFill>
                <a:latin typeface="Times New Roman"/>
                <a:cs typeface="B Nazanin"/>
              </a:rPr>
              <a:t>نسبت خطر (فاصله اطمینان ۹۵٪)</a:t>
            </a:r>
          </a:p>
        </p:txBody>
      </p:sp>
      <p:cxnSp>
        <p:nvCxnSpPr>
          <p:cNvPr id="8" name="Connector 7"/>
          <p:cNvCxnSpPr/>
          <p:nvPr/>
        </p:nvCxnSpPr>
        <p:spPr>
          <a:xfrm>
            <a:off x="4468250" y="1422000"/>
            <a:ext cx="0" cy="3837600"/>
          </a:xfrm>
          <a:prstGeom prst="line">
            <a:avLst/>
          </a:prstGeom>
          <a:ln w="9525">
            <a:solidFill>
              <a:srgbClr val="C9D8E6"/>
            </a:solidFill>
            <a:round/>
          </a:ln>
        </p:spPr>
      </p:cxnSp>
      <p:cxnSp>
        <p:nvCxnSpPr>
          <p:cNvPr id="9" name="Connector 8"/>
          <p:cNvCxnSpPr/>
          <p:nvPr/>
        </p:nvCxnSpPr>
        <p:spPr>
          <a:xfrm>
            <a:off x="5184590" y="1422000"/>
            <a:ext cx="0" cy="3837600"/>
          </a:xfrm>
          <a:prstGeom prst="line">
            <a:avLst/>
          </a:prstGeom>
          <a:ln w="9525">
            <a:solidFill>
              <a:srgbClr val="C9D8E6"/>
            </a:solidFill>
            <a:round/>
          </a:ln>
        </p:spPr>
      </p:cxnSp>
      <p:cxnSp>
        <p:nvCxnSpPr>
          <p:cNvPr id="10" name="Connector 9"/>
          <p:cNvCxnSpPr/>
          <p:nvPr/>
        </p:nvCxnSpPr>
        <p:spPr>
          <a:xfrm>
            <a:off x="6087070" y="1422000"/>
            <a:ext cx="0" cy="3837600"/>
          </a:xfrm>
          <a:prstGeom prst="line">
            <a:avLst/>
          </a:prstGeom>
          <a:ln w="9525">
            <a:solidFill>
              <a:srgbClr val="C9D8E6"/>
            </a:solidFill>
            <a:round/>
          </a:ln>
        </p:spPr>
      </p:cxnSp>
      <p:cxnSp>
        <p:nvCxnSpPr>
          <p:cNvPr id="11" name="Connector 10"/>
          <p:cNvCxnSpPr/>
          <p:nvPr/>
        </p:nvCxnSpPr>
        <p:spPr>
          <a:xfrm>
            <a:off x="6681519" y="1422000"/>
            <a:ext cx="0" cy="3837600"/>
          </a:xfrm>
          <a:prstGeom prst="line">
            <a:avLst/>
          </a:prstGeom>
          <a:ln w="9525">
            <a:solidFill>
              <a:srgbClr val="C9D8E6"/>
            </a:solidFill>
            <a:round/>
          </a:ln>
        </p:spPr>
      </p:cxnSp>
      <p:cxnSp>
        <p:nvCxnSpPr>
          <p:cNvPr id="12" name="Connector 11"/>
          <p:cNvCxnSpPr/>
          <p:nvPr/>
        </p:nvCxnSpPr>
        <p:spPr>
          <a:xfrm>
            <a:off x="8028000" y="1422000"/>
            <a:ext cx="0" cy="3837600"/>
          </a:xfrm>
          <a:prstGeom prst="line">
            <a:avLst/>
          </a:prstGeom>
          <a:ln w="9525">
            <a:solidFill>
              <a:srgbClr val="C9D8E6"/>
            </a:solidFill>
            <a:round/>
          </a:ln>
        </p:spPr>
      </p:cxnSp>
      <p:sp>
        <p:nvSpPr>
          <p:cNvPr id="13" name="Rectangle 12"/>
          <p:cNvSpPr/>
          <p:nvPr/>
        </p:nvSpPr>
        <p:spPr>
          <a:xfrm>
            <a:off x="576000" y="1443600"/>
            <a:ext cx="11087999" cy="251999"/>
          </a:xfrm>
          <a:prstGeom prst="rect">
            <a:avLst/>
          </a:prstGeom>
          <a:solidFill>
            <a:srgbClr val="EAF3FB"/>
          </a:solidFill>
          <a:ln>
            <a:noFill/>
          </a:ln>
          <a:effectLst/>
        </p:spPr>
        <p:txBody>
          <a:bodyPr rtlCol="0" anchor="ctr"/>
          <a:lstStyle/>
          <a:p>
            <a:pPr algn="ctr"/>
          </a:p>
        </p:txBody>
      </p:sp>
      <p:sp>
        <p:nvSpPr>
          <p:cNvPr id="14" name="TextBox 13"/>
          <p:cNvSpPr txBox="1"/>
          <p:nvPr/>
        </p:nvSpPr>
        <p:spPr>
          <a:xfrm>
            <a:off x="8100000" y="1422000"/>
            <a:ext cx="3564000" cy="295200"/>
          </a:xfrm>
          <a:prstGeom prst="rect">
            <a:avLst/>
          </a:prstGeom>
          <a:noFill/>
        </p:spPr>
        <p:txBody>
          <a:bodyPr wrap="square" anchor="ctr" lIns="36000" rIns="36000" tIns="36000" bIns="36000">
            <a:noAutofit/>
          </a:bodyPr>
          <a:lstStyle/>
          <a:p>
            <a:pPr algn="r" rtl="1">
              <a:lnSpc>
                <a:spcPct val="100000"/>
              </a:lnSpc>
              <a:spcAft>
                <a:spcPts val="0"/>
              </a:spcAft>
            </a:pPr>
            <a:r>
              <a:rPr sz="1700" b="1" lang="fa-IR">
                <a:solidFill>
                  <a:srgbClr val="0A3D62"/>
                </a:solidFill>
                <a:latin typeface="Times New Roman"/>
                <a:cs typeface="B Titr"/>
              </a:rPr>
              <a:t>هفته نخست</a:t>
            </a:r>
          </a:p>
        </p:txBody>
      </p:sp>
      <p:sp>
        <p:nvSpPr>
          <p:cNvPr id="15" name="TextBox 14"/>
          <p:cNvSpPr txBox="1"/>
          <p:nvPr/>
        </p:nvSpPr>
        <p:spPr>
          <a:xfrm>
            <a:off x="9540000" y="17172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هر دو دارو</a:t>
            </a:r>
          </a:p>
        </p:txBody>
      </p:sp>
      <p:sp>
        <p:nvSpPr>
          <p:cNvPr id="16" name="TextBox 15"/>
          <p:cNvSpPr txBox="1"/>
          <p:nvPr/>
        </p:nvSpPr>
        <p:spPr>
          <a:xfrm>
            <a:off x="8208000" y="17172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Hung 2024</a:t>
            </a:r>
          </a:p>
        </p:txBody>
      </p:sp>
      <p:cxnSp>
        <p:nvCxnSpPr>
          <p:cNvPr id="17" name="Connector 16"/>
          <p:cNvCxnSpPr/>
          <p:nvPr/>
        </p:nvCxnSpPr>
        <p:spPr>
          <a:xfrm>
            <a:off x="5184590" y="1864800"/>
            <a:ext cx="1133969" cy="0"/>
          </a:xfrm>
          <a:prstGeom prst="line">
            <a:avLst/>
          </a:prstGeom>
          <a:ln w="28575">
            <a:solidFill>
              <a:srgbClr val="1F6FB2"/>
            </a:solidFill>
            <a:round/>
          </a:ln>
        </p:spPr>
      </p:cxnSp>
      <p:sp>
        <p:nvSpPr>
          <p:cNvPr id="18" name="Oval 17"/>
          <p:cNvSpPr/>
          <p:nvPr/>
        </p:nvSpPr>
        <p:spPr>
          <a:xfrm>
            <a:off x="5664465" y="17928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19" name="TextBox 18"/>
          <p:cNvSpPr txBox="1"/>
          <p:nvPr/>
        </p:nvSpPr>
        <p:spPr>
          <a:xfrm>
            <a:off x="576000" y="17172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۰/۴۱ (۰/۳۰ تا ۰/۵۷)</a:t>
            </a:r>
          </a:p>
        </p:txBody>
      </p:sp>
      <p:sp>
        <p:nvSpPr>
          <p:cNvPr id="20" name="TextBox 19"/>
          <p:cNvSpPr txBox="1"/>
          <p:nvPr/>
        </p:nvSpPr>
        <p:spPr>
          <a:xfrm>
            <a:off x="9540000" y="20124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اسکتامین</a:t>
            </a:r>
          </a:p>
        </p:txBody>
      </p:sp>
      <p:sp>
        <p:nvSpPr>
          <p:cNvPr id="21" name="TextBox 20"/>
          <p:cNvSpPr txBox="1"/>
          <p:nvPr/>
        </p:nvSpPr>
        <p:spPr>
          <a:xfrm>
            <a:off x="8208000" y="20124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Darwish 2025</a:t>
            </a:r>
          </a:p>
        </p:txBody>
      </p:sp>
      <p:cxnSp>
        <p:nvCxnSpPr>
          <p:cNvPr id="22" name="Connector 21"/>
          <p:cNvCxnSpPr/>
          <p:nvPr/>
        </p:nvCxnSpPr>
        <p:spPr>
          <a:xfrm>
            <a:off x="4862480" y="2160000"/>
            <a:ext cx="1456079" cy="0"/>
          </a:xfrm>
          <a:prstGeom prst="line">
            <a:avLst/>
          </a:prstGeom>
          <a:ln w="28575">
            <a:solidFill>
              <a:srgbClr val="1F6FB2"/>
            </a:solidFill>
            <a:round/>
          </a:ln>
        </p:spPr>
      </p:cxnSp>
      <p:sp>
        <p:nvSpPr>
          <p:cNvPr id="23" name="Oval 22"/>
          <p:cNvSpPr/>
          <p:nvPr/>
        </p:nvSpPr>
        <p:spPr>
          <a:xfrm>
            <a:off x="5530220" y="20880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24" name="TextBox 23"/>
          <p:cNvSpPr txBox="1"/>
          <p:nvPr/>
        </p:nvSpPr>
        <p:spPr>
          <a:xfrm>
            <a:off x="576000" y="20124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۰/۳۸ (۰/۲۵ تا ۰/۵۷)</a:t>
            </a:r>
          </a:p>
        </p:txBody>
      </p:sp>
      <p:sp>
        <p:nvSpPr>
          <p:cNvPr id="25" name="TextBox 24"/>
          <p:cNvSpPr txBox="1"/>
          <p:nvPr/>
        </p:nvSpPr>
        <p:spPr>
          <a:xfrm>
            <a:off x="9540000" y="23076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کتامین</a:t>
            </a:r>
          </a:p>
        </p:txBody>
      </p:sp>
      <p:sp>
        <p:nvSpPr>
          <p:cNvPr id="26" name="TextBox 25"/>
          <p:cNvSpPr txBox="1"/>
          <p:nvPr/>
        </p:nvSpPr>
        <p:spPr>
          <a:xfrm>
            <a:off x="8208000" y="23076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Darwish 2025</a:t>
            </a:r>
          </a:p>
        </p:txBody>
      </p:sp>
      <p:cxnSp>
        <p:nvCxnSpPr>
          <p:cNvPr id="27" name="Connector 26"/>
          <p:cNvCxnSpPr/>
          <p:nvPr/>
        </p:nvCxnSpPr>
        <p:spPr>
          <a:xfrm>
            <a:off x="6287289" y="2455200"/>
            <a:ext cx="896160" cy="0"/>
          </a:xfrm>
          <a:prstGeom prst="line">
            <a:avLst/>
          </a:prstGeom>
          <a:ln w="28575">
            <a:solidFill>
              <a:srgbClr val="1F6FB2"/>
            </a:solidFill>
            <a:round/>
          </a:ln>
        </p:spPr>
      </p:cxnSp>
      <p:sp>
        <p:nvSpPr>
          <p:cNvPr id="28" name="Oval 27"/>
          <p:cNvSpPr/>
          <p:nvPr/>
        </p:nvSpPr>
        <p:spPr>
          <a:xfrm>
            <a:off x="6659289" y="23832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29" name="TextBox 28"/>
          <p:cNvSpPr txBox="1"/>
          <p:nvPr/>
        </p:nvSpPr>
        <p:spPr>
          <a:xfrm>
            <a:off x="576000" y="23076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۰/۷۲ (۰/۵۶ تا ۰/۹۳)</a:t>
            </a:r>
          </a:p>
        </p:txBody>
      </p:sp>
      <p:sp>
        <p:nvSpPr>
          <p:cNvPr id="30" name="TextBox 29"/>
          <p:cNvSpPr txBox="1"/>
          <p:nvPr/>
        </p:nvSpPr>
        <p:spPr>
          <a:xfrm>
            <a:off x="9540000" y="26028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اسکتامین</a:t>
            </a:r>
          </a:p>
        </p:txBody>
      </p:sp>
      <p:sp>
        <p:nvSpPr>
          <p:cNvPr id="31" name="TextBox 30"/>
          <p:cNvSpPr txBox="1"/>
          <p:nvPr/>
        </p:nvSpPr>
        <p:spPr>
          <a:xfrm>
            <a:off x="8208000" y="26028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Li 2025</a:t>
            </a:r>
          </a:p>
        </p:txBody>
      </p:sp>
      <p:cxnSp>
        <p:nvCxnSpPr>
          <p:cNvPr id="32" name="Connector 31"/>
          <p:cNvCxnSpPr/>
          <p:nvPr/>
        </p:nvCxnSpPr>
        <p:spPr>
          <a:xfrm>
            <a:off x="5184590" y="2750400"/>
            <a:ext cx="1710617" cy="0"/>
          </a:xfrm>
          <a:prstGeom prst="line">
            <a:avLst/>
          </a:prstGeom>
          <a:ln w="28575">
            <a:solidFill>
              <a:srgbClr val="1F6FB2"/>
            </a:solidFill>
            <a:round/>
          </a:ln>
        </p:spPr>
      </p:cxnSp>
      <p:sp>
        <p:nvSpPr>
          <p:cNvPr id="33" name="Oval 32"/>
          <p:cNvSpPr/>
          <p:nvPr/>
        </p:nvSpPr>
        <p:spPr>
          <a:xfrm>
            <a:off x="5979378" y="26784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34" name="TextBox 33"/>
          <p:cNvSpPr txBox="1"/>
          <p:nvPr/>
        </p:nvSpPr>
        <p:spPr>
          <a:xfrm>
            <a:off x="576000" y="26028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۰/۴۹ (۰/۳۰ تا ۰/۷۹)</a:t>
            </a:r>
          </a:p>
        </p:txBody>
      </p:sp>
      <p:sp>
        <p:nvSpPr>
          <p:cNvPr id="35" name="Rectangle 34"/>
          <p:cNvSpPr/>
          <p:nvPr/>
        </p:nvSpPr>
        <p:spPr>
          <a:xfrm>
            <a:off x="576000" y="2919600"/>
            <a:ext cx="11087999" cy="251999"/>
          </a:xfrm>
          <a:prstGeom prst="rect">
            <a:avLst/>
          </a:prstGeom>
          <a:solidFill>
            <a:srgbClr val="EAF3FB"/>
          </a:solidFill>
          <a:ln>
            <a:noFill/>
          </a:ln>
          <a:effectLst/>
        </p:spPr>
        <p:txBody>
          <a:bodyPr rtlCol="0" anchor="ctr"/>
          <a:lstStyle/>
          <a:p>
            <a:pPr algn="ctr"/>
          </a:p>
        </p:txBody>
      </p:sp>
      <p:sp>
        <p:nvSpPr>
          <p:cNvPr id="36" name="TextBox 35"/>
          <p:cNvSpPr txBox="1"/>
          <p:nvPr/>
        </p:nvSpPr>
        <p:spPr>
          <a:xfrm>
            <a:off x="8100000" y="2898000"/>
            <a:ext cx="3564000" cy="295200"/>
          </a:xfrm>
          <a:prstGeom prst="rect">
            <a:avLst/>
          </a:prstGeom>
          <a:noFill/>
        </p:spPr>
        <p:txBody>
          <a:bodyPr wrap="square" anchor="ctr" lIns="36000" rIns="36000" tIns="36000" bIns="36000">
            <a:noAutofit/>
          </a:bodyPr>
          <a:lstStyle/>
          <a:p>
            <a:pPr algn="r" rtl="1">
              <a:lnSpc>
                <a:spcPct val="100000"/>
              </a:lnSpc>
              <a:spcAft>
                <a:spcPts val="0"/>
              </a:spcAft>
            </a:pPr>
            <a:r>
              <a:rPr sz="1700" b="1" lang="fa-IR">
                <a:solidFill>
                  <a:srgbClr val="0A3D62"/>
                </a:solidFill>
                <a:latin typeface="Times New Roman"/>
                <a:cs typeface="B Titr"/>
              </a:rPr>
              <a:t>هفته‌های ۴ تا ۶</a:t>
            </a:r>
          </a:p>
        </p:txBody>
      </p:sp>
      <p:sp>
        <p:nvSpPr>
          <p:cNvPr id="37" name="TextBox 36"/>
          <p:cNvSpPr txBox="1"/>
          <p:nvPr/>
        </p:nvSpPr>
        <p:spPr>
          <a:xfrm>
            <a:off x="9540000" y="31932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هر دو دارو</a:t>
            </a:r>
          </a:p>
        </p:txBody>
      </p:sp>
      <p:sp>
        <p:nvSpPr>
          <p:cNvPr id="38" name="TextBox 37"/>
          <p:cNvSpPr txBox="1"/>
          <p:nvPr/>
        </p:nvSpPr>
        <p:spPr>
          <a:xfrm>
            <a:off x="8208000" y="31932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Hung 2024</a:t>
            </a:r>
          </a:p>
        </p:txBody>
      </p:sp>
      <p:cxnSp>
        <p:nvCxnSpPr>
          <p:cNvPr id="39" name="Connector 38"/>
          <p:cNvCxnSpPr/>
          <p:nvPr/>
        </p:nvCxnSpPr>
        <p:spPr>
          <a:xfrm>
            <a:off x="5456929" y="3340800"/>
            <a:ext cx="1038449" cy="0"/>
          </a:xfrm>
          <a:prstGeom prst="line">
            <a:avLst/>
          </a:prstGeom>
          <a:ln w="28575">
            <a:solidFill>
              <a:srgbClr val="1F6FB2"/>
            </a:solidFill>
            <a:round/>
          </a:ln>
        </p:spPr>
      </p:cxnSp>
      <p:sp>
        <p:nvSpPr>
          <p:cNvPr id="40" name="Oval 39"/>
          <p:cNvSpPr/>
          <p:nvPr/>
        </p:nvSpPr>
        <p:spPr>
          <a:xfrm>
            <a:off x="5905754" y="32688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41" name="TextBox 40"/>
          <p:cNvSpPr txBox="1"/>
          <p:nvPr/>
        </p:nvSpPr>
        <p:spPr>
          <a:xfrm>
            <a:off x="576000" y="31932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۰/۴۷ (۰/۳۵ تا ۰/۶۳)</a:t>
            </a:r>
          </a:p>
        </p:txBody>
      </p:sp>
      <p:sp>
        <p:nvSpPr>
          <p:cNvPr id="42" name="TextBox 41"/>
          <p:cNvSpPr txBox="1"/>
          <p:nvPr/>
        </p:nvSpPr>
        <p:spPr>
          <a:xfrm>
            <a:off x="9540000" y="34884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تجویز پس از عمل</a:t>
            </a:r>
          </a:p>
        </p:txBody>
      </p:sp>
      <p:sp>
        <p:nvSpPr>
          <p:cNvPr id="43" name="TextBox 42"/>
          <p:cNvSpPr txBox="1"/>
          <p:nvPr/>
        </p:nvSpPr>
        <p:spPr>
          <a:xfrm>
            <a:off x="8208000" y="34884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Hung 2024</a:t>
            </a:r>
          </a:p>
        </p:txBody>
      </p:sp>
      <p:cxnSp>
        <p:nvCxnSpPr>
          <p:cNvPr id="44" name="Connector 43"/>
          <p:cNvCxnSpPr/>
          <p:nvPr/>
        </p:nvCxnSpPr>
        <p:spPr>
          <a:xfrm>
            <a:off x="4377630" y="3636000"/>
            <a:ext cx="1877826" cy="0"/>
          </a:xfrm>
          <a:prstGeom prst="line">
            <a:avLst/>
          </a:prstGeom>
          <a:ln w="28575">
            <a:solidFill>
              <a:srgbClr val="1F6FB2"/>
            </a:solidFill>
            <a:round/>
          </a:ln>
        </p:spPr>
      </p:cxnSp>
      <p:sp>
        <p:nvSpPr>
          <p:cNvPr id="45" name="Oval 44"/>
          <p:cNvSpPr/>
          <p:nvPr/>
        </p:nvSpPr>
        <p:spPr>
          <a:xfrm>
            <a:off x="5280975" y="35640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46" name="TextBox 45"/>
          <p:cNvSpPr txBox="1"/>
          <p:nvPr/>
        </p:nvSpPr>
        <p:spPr>
          <a:xfrm>
            <a:off x="576000" y="34884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۰/۳۳ (۰/۱۹ تا ۰/۵۵)</a:t>
            </a:r>
          </a:p>
        </p:txBody>
      </p:sp>
      <p:sp>
        <p:nvSpPr>
          <p:cNvPr id="47" name="TextBox 46"/>
          <p:cNvSpPr txBox="1"/>
          <p:nvPr/>
        </p:nvSpPr>
        <p:spPr>
          <a:xfrm>
            <a:off x="9540000" y="37836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تجویز حین عمل</a:t>
            </a:r>
          </a:p>
        </p:txBody>
      </p:sp>
      <p:sp>
        <p:nvSpPr>
          <p:cNvPr id="48" name="TextBox 47"/>
          <p:cNvSpPr txBox="1"/>
          <p:nvPr/>
        </p:nvSpPr>
        <p:spPr>
          <a:xfrm>
            <a:off x="8208000" y="37836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Hung 2024</a:t>
            </a:r>
          </a:p>
        </p:txBody>
      </p:sp>
      <p:cxnSp>
        <p:nvCxnSpPr>
          <p:cNvPr id="49" name="Connector 48"/>
          <p:cNvCxnSpPr/>
          <p:nvPr/>
        </p:nvCxnSpPr>
        <p:spPr>
          <a:xfrm>
            <a:off x="5861226" y="3931200"/>
            <a:ext cx="1450434" cy="0"/>
          </a:xfrm>
          <a:prstGeom prst="line">
            <a:avLst/>
          </a:prstGeom>
          <a:ln w="28575">
            <a:solidFill>
              <a:srgbClr val="1F6FB2"/>
            </a:solidFill>
            <a:round/>
          </a:ln>
        </p:spPr>
      </p:cxnSp>
      <p:sp>
        <p:nvSpPr>
          <p:cNvPr id="50" name="Oval 49"/>
          <p:cNvSpPr/>
          <p:nvPr/>
        </p:nvSpPr>
        <p:spPr>
          <a:xfrm>
            <a:off x="6532133" y="3859200"/>
            <a:ext cx="144000" cy="144000"/>
          </a:xfrm>
          <a:prstGeom prst="ellipse">
            <a:avLst/>
          </a:prstGeom>
          <a:solidFill>
            <a:srgbClr val="FFFFFF"/>
          </a:solidFill>
          <a:ln w="25400">
            <a:solidFill>
              <a:srgbClr val="1F6FB2"/>
            </a:solidFill>
          </a:ln>
          <a:effectLst/>
        </p:spPr>
        <p:txBody>
          <a:bodyPr rtlCol="0" anchor="ctr"/>
          <a:lstStyle/>
          <a:p>
            <a:pPr algn="ctr"/>
          </a:p>
        </p:txBody>
      </p:sp>
      <p:sp>
        <p:nvSpPr>
          <p:cNvPr id="51" name="TextBox 50"/>
          <p:cNvSpPr txBox="1"/>
          <p:nvPr/>
        </p:nvSpPr>
        <p:spPr>
          <a:xfrm>
            <a:off x="576000" y="37836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۰/۶۷ (۰/۴۴ تا ۱/۰۰)</a:t>
            </a:r>
          </a:p>
        </p:txBody>
      </p:sp>
      <p:sp>
        <p:nvSpPr>
          <p:cNvPr id="52" name="TextBox 51"/>
          <p:cNvSpPr txBox="1"/>
          <p:nvPr/>
        </p:nvSpPr>
        <p:spPr>
          <a:xfrm>
            <a:off x="9540000" y="40788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اسکتامین</a:t>
            </a:r>
          </a:p>
        </p:txBody>
      </p:sp>
      <p:sp>
        <p:nvSpPr>
          <p:cNvPr id="53" name="TextBox 52"/>
          <p:cNvSpPr txBox="1"/>
          <p:nvPr/>
        </p:nvSpPr>
        <p:spPr>
          <a:xfrm>
            <a:off x="8208000" y="40788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Hung 2024</a:t>
            </a:r>
          </a:p>
        </p:txBody>
      </p:sp>
      <p:cxnSp>
        <p:nvCxnSpPr>
          <p:cNvPr id="54" name="Connector 53"/>
          <p:cNvCxnSpPr/>
          <p:nvPr/>
        </p:nvCxnSpPr>
        <p:spPr>
          <a:xfrm>
            <a:off x="5124695" y="4226400"/>
            <a:ext cx="1065319" cy="0"/>
          </a:xfrm>
          <a:prstGeom prst="line">
            <a:avLst/>
          </a:prstGeom>
          <a:ln w="28575">
            <a:solidFill>
              <a:srgbClr val="1F6FB2"/>
            </a:solidFill>
            <a:round/>
          </a:ln>
        </p:spPr>
      </p:cxnSp>
      <p:sp>
        <p:nvSpPr>
          <p:cNvPr id="55" name="Oval 54"/>
          <p:cNvSpPr/>
          <p:nvPr/>
        </p:nvSpPr>
        <p:spPr>
          <a:xfrm>
            <a:off x="5576111" y="41544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56" name="TextBox 55"/>
          <p:cNvSpPr txBox="1"/>
          <p:nvPr/>
        </p:nvSpPr>
        <p:spPr>
          <a:xfrm>
            <a:off x="576000" y="40788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۰/۳۹ (۰/۲۹ تا ۰/۵۳)</a:t>
            </a:r>
          </a:p>
        </p:txBody>
      </p:sp>
      <p:sp>
        <p:nvSpPr>
          <p:cNvPr id="57" name="TextBox 56"/>
          <p:cNvSpPr txBox="1"/>
          <p:nvPr/>
        </p:nvSpPr>
        <p:spPr>
          <a:xfrm>
            <a:off x="9540000" y="4373999"/>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کتامین راسمیک</a:t>
            </a:r>
          </a:p>
        </p:txBody>
      </p:sp>
      <p:sp>
        <p:nvSpPr>
          <p:cNvPr id="58" name="TextBox 57"/>
          <p:cNvSpPr txBox="1"/>
          <p:nvPr/>
        </p:nvSpPr>
        <p:spPr>
          <a:xfrm>
            <a:off x="8208000" y="4373999"/>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Hung 2024</a:t>
            </a:r>
          </a:p>
        </p:txBody>
      </p:sp>
      <p:cxnSp>
        <p:nvCxnSpPr>
          <p:cNvPr id="59" name="Connector 58"/>
          <p:cNvCxnSpPr/>
          <p:nvPr/>
        </p:nvCxnSpPr>
        <p:spPr>
          <a:xfrm>
            <a:off x="6255456" y="4521600"/>
            <a:ext cx="1002392" cy="0"/>
          </a:xfrm>
          <a:prstGeom prst="line">
            <a:avLst/>
          </a:prstGeom>
          <a:ln w="28575">
            <a:solidFill>
              <a:srgbClr val="1F6FB2"/>
            </a:solidFill>
            <a:round/>
          </a:ln>
        </p:spPr>
      </p:cxnSp>
      <p:sp>
        <p:nvSpPr>
          <p:cNvPr id="60" name="Oval 59"/>
          <p:cNvSpPr/>
          <p:nvPr/>
        </p:nvSpPr>
        <p:spPr>
          <a:xfrm>
            <a:off x="6683658" y="44496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61" name="TextBox 60"/>
          <p:cNvSpPr txBox="1"/>
          <p:nvPr/>
        </p:nvSpPr>
        <p:spPr>
          <a:xfrm>
            <a:off x="576000" y="4373999"/>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۰/۷۳ (۰/۵۵ تا ۰/۹۷)</a:t>
            </a:r>
          </a:p>
        </p:txBody>
      </p:sp>
      <p:sp>
        <p:nvSpPr>
          <p:cNvPr id="62" name="TextBox 61"/>
          <p:cNvSpPr txBox="1"/>
          <p:nvPr/>
        </p:nvSpPr>
        <p:spPr>
          <a:xfrm>
            <a:off x="9540000" y="46692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اسکتامین</a:t>
            </a:r>
          </a:p>
        </p:txBody>
      </p:sp>
      <p:sp>
        <p:nvSpPr>
          <p:cNvPr id="63" name="TextBox 62"/>
          <p:cNvSpPr txBox="1"/>
          <p:nvPr/>
        </p:nvSpPr>
        <p:spPr>
          <a:xfrm>
            <a:off x="8208000" y="46692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Darwish 2025</a:t>
            </a:r>
          </a:p>
        </p:txBody>
      </p:sp>
      <p:cxnSp>
        <p:nvCxnSpPr>
          <p:cNvPr id="64" name="Connector 63"/>
          <p:cNvCxnSpPr/>
          <p:nvPr/>
        </p:nvCxnSpPr>
        <p:spPr>
          <a:xfrm>
            <a:off x="5456929" y="4816800"/>
            <a:ext cx="1147204" cy="0"/>
          </a:xfrm>
          <a:prstGeom prst="line">
            <a:avLst/>
          </a:prstGeom>
          <a:ln w="28575">
            <a:solidFill>
              <a:srgbClr val="1F6FB2"/>
            </a:solidFill>
            <a:round/>
          </a:ln>
        </p:spPr>
      </p:cxnSp>
      <p:sp>
        <p:nvSpPr>
          <p:cNvPr id="65" name="Oval 64"/>
          <p:cNvSpPr/>
          <p:nvPr/>
        </p:nvSpPr>
        <p:spPr>
          <a:xfrm>
            <a:off x="5942950" y="4744800"/>
            <a:ext cx="144000" cy="144000"/>
          </a:xfrm>
          <a:prstGeom prst="ellipse">
            <a:avLst/>
          </a:prstGeom>
          <a:solidFill>
            <a:srgbClr val="1F6FB2"/>
          </a:solidFill>
          <a:ln w="19050">
            <a:solidFill>
              <a:srgbClr val="FFFFFF"/>
            </a:solidFill>
          </a:ln>
          <a:effectLst/>
        </p:spPr>
        <p:txBody>
          <a:bodyPr rtlCol="0" anchor="ctr"/>
          <a:lstStyle/>
          <a:p>
            <a:pPr algn="ctr"/>
          </a:p>
        </p:txBody>
      </p:sp>
      <p:sp>
        <p:nvSpPr>
          <p:cNvPr id="66" name="TextBox 65"/>
          <p:cNvSpPr txBox="1"/>
          <p:nvPr/>
        </p:nvSpPr>
        <p:spPr>
          <a:xfrm>
            <a:off x="576000" y="46692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۰/۴۸ (۰/۳۵ تا ۰/۶۷)</a:t>
            </a:r>
          </a:p>
        </p:txBody>
      </p:sp>
      <p:sp>
        <p:nvSpPr>
          <p:cNvPr id="67" name="TextBox 66"/>
          <p:cNvSpPr txBox="1"/>
          <p:nvPr/>
        </p:nvSpPr>
        <p:spPr>
          <a:xfrm>
            <a:off x="9540000" y="4964400"/>
            <a:ext cx="2124000" cy="2952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B2A41"/>
                </a:solidFill>
                <a:latin typeface="Times New Roman"/>
                <a:cs typeface="B Nazanin"/>
              </a:rPr>
              <a:t>اسکتامین</a:t>
            </a:r>
          </a:p>
        </p:txBody>
      </p:sp>
      <p:sp>
        <p:nvSpPr>
          <p:cNvPr id="68" name="TextBox 67"/>
          <p:cNvSpPr txBox="1"/>
          <p:nvPr/>
        </p:nvSpPr>
        <p:spPr>
          <a:xfrm>
            <a:off x="8208000" y="4964400"/>
            <a:ext cx="1296000" cy="295200"/>
          </a:xfrm>
          <a:prstGeom prst="rect">
            <a:avLst/>
          </a:prstGeom>
          <a:noFill/>
        </p:spPr>
        <p:txBody>
          <a:bodyPr wrap="square" anchor="ctr" lIns="36000" rIns="36000" tIns="36000" bIns="36000">
            <a:noAutofit/>
          </a:bodyPr>
          <a:lstStyle/>
          <a:p>
            <a:pPr algn="r" rtl="0">
              <a:lnSpc>
                <a:spcPct val="100000"/>
              </a:lnSpc>
              <a:spcAft>
                <a:spcPts val="0"/>
              </a:spcAft>
            </a:pPr>
            <a:r>
              <a:rPr sz="1500" b="0" lang="en-US">
                <a:solidFill>
                  <a:srgbClr val="5B6B7C"/>
                </a:solidFill>
                <a:latin typeface="Times New Roman"/>
                <a:cs typeface="B Nazanin"/>
              </a:rPr>
              <a:t>Li 2025</a:t>
            </a:r>
          </a:p>
        </p:txBody>
      </p:sp>
      <p:cxnSp>
        <p:nvCxnSpPr>
          <p:cNvPr id="69" name="Connector 68"/>
          <p:cNvCxnSpPr/>
          <p:nvPr/>
        </p:nvCxnSpPr>
        <p:spPr>
          <a:xfrm>
            <a:off x="5555105" y="5112000"/>
            <a:ext cx="1956774" cy="0"/>
          </a:xfrm>
          <a:prstGeom prst="line">
            <a:avLst/>
          </a:prstGeom>
          <a:ln w="28575">
            <a:solidFill>
              <a:srgbClr val="1F6FB2"/>
            </a:solidFill>
            <a:round/>
          </a:ln>
        </p:spPr>
      </p:cxnSp>
      <p:sp>
        <p:nvSpPr>
          <p:cNvPr id="70" name="Oval 69"/>
          <p:cNvSpPr/>
          <p:nvPr/>
        </p:nvSpPr>
        <p:spPr>
          <a:xfrm>
            <a:off x="6478592" y="5040000"/>
            <a:ext cx="144000" cy="144000"/>
          </a:xfrm>
          <a:prstGeom prst="ellipse">
            <a:avLst/>
          </a:prstGeom>
          <a:solidFill>
            <a:srgbClr val="FFFFFF"/>
          </a:solidFill>
          <a:ln w="25400">
            <a:solidFill>
              <a:srgbClr val="1F6FB2"/>
            </a:solidFill>
          </a:ln>
          <a:effectLst/>
        </p:spPr>
        <p:txBody>
          <a:bodyPr rtlCol="0" anchor="ctr"/>
          <a:lstStyle/>
          <a:p>
            <a:pPr algn="ctr"/>
          </a:p>
        </p:txBody>
      </p:sp>
      <p:sp>
        <p:nvSpPr>
          <p:cNvPr id="71" name="TextBox 70"/>
          <p:cNvSpPr txBox="1"/>
          <p:nvPr/>
        </p:nvSpPr>
        <p:spPr>
          <a:xfrm>
            <a:off x="576000" y="4964400"/>
            <a:ext cx="3276000" cy="295200"/>
          </a:xfrm>
          <a:prstGeom prst="rect">
            <a:avLst/>
          </a:prstGeom>
          <a:noFill/>
        </p:spPr>
        <p:txBody>
          <a:bodyPr wrap="square" anchor="ctr" lIns="36000" rIns="36000" tIns="36000" bIns="36000">
            <a:noAutofit/>
          </a:bodyPr>
          <a:lstStyle/>
          <a:p>
            <a:pPr algn="ctr" rtl="1">
              <a:lnSpc>
                <a:spcPct val="100000"/>
              </a:lnSpc>
              <a:spcAft>
                <a:spcPts val="0"/>
              </a:spcAft>
            </a:pPr>
            <a:r>
              <a:rPr sz="1700" b="0" lang="fa-IR">
                <a:solidFill>
                  <a:srgbClr val="1B2A41"/>
                </a:solidFill>
                <a:latin typeface="Times New Roman"/>
                <a:cs typeface="B Nazanin"/>
              </a:rPr>
              <a:t>۰/۶۵ (۰/۳۷ تا ۱/۱۲)</a:t>
            </a:r>
          </a:p>
        </p:txBody>
      </p:sp>
      <p:cxnSp>
        <p:nvCxnSpPr>
          <p:cNvPr id="72" name="Connector 71"/>
          <p:cNvCxnSpPr/>
          <p:nvPr/>
        </p:nvCxnSpPr>
        <p:spPr>
          <a:xfrm>
            <a:off x="7311660" y="1404000"/>
            <a:ext cx="0" cy="3873600"/>
          </a:xfrm>
          <a:prstGeom prst="line">
            <a:avLst/>
          </a:prstGeom>
          <a:ln w="19050">
            <a:solidFill>
              <a:srgbClr val="7F8C9A"/>
            </a:solidFill>
            <a:round/>
          </a:ln>
        </p:spPr>
      </p:cxnSp>
      <p:cxnSp>
        <p:nvCxnSpPr>
          <p:cNvPr id="73" name="Connector 72"/>
          <p:cNvCxnSpPr/>
          <p:nvPr/>
        </p:nvCxnSpPr>
        <p:spPr>
          <a:xfrm>
            <a:off x="3960000" y="5259600"/>
            <a:ext cx="4068000" cy="0"/>
          </a:xfrm>
          <a:prstGeom prst="line">
            <a:avLst/>
          </a:prstGeom>
          <a:ln w="9525">
            <a:solidFill>
              <a:srgbClr val="7F8C9A"/>
            </a:solidFill>
            <a:round/>
          </a:ln>
        </p:spPr>
      </p:cxnSp>
      <p:sp>
        <p:nvSpPr>
          <p:cNvPr id="74" name="TextBox 73"/>
          <p:cNvSpPr txBox="1"/>
          <p:nvPr/>
        </p:nvSpPr>
        <p:spPr>
          <a:xfrm>
            <a:off x="4180250" y="5266800"/>
            <a:ext cx="576000" cy="216000"/>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۰/۲</a:t>
            </a:r>
          </a:p>
        </p:txBody>
      </p:sp>
      <p:sp>
        <p:nvSpPr>
          <p:cNvPr id="75" name="TextBox 74"/>
          <p:cNvSpPr txBox="1"/>
          <p:nvPr/>
        </p:nvSpPr>
        <p:spPr>
          <a:xfrm>
            <a:off x="4896590" y="5266800"/>
            <a:ext cx="576000" cy="216000"/>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۰/۳</a:t>
            </a:r>
          </a:p>
        </p:txBody>
      </p:sp>
      <p:sp>
        <p:nvSpPr>
          <p:cNvPr id="76" name="TextBox 75"/>
          <p:cNvSpPr txBox="1"/>
          <p:nvPr/>
        </p:nvSpPr>
        <p:spPr>
          <a:xfrm>
            <a:off x="5799070" y="5266800"/>
            <a:ext cx="576000" cy="216000"/>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۰/۵</a:t>
            </a:r>
          </a:p>
        </p:txBody>
      </p:sp>
      <p:sp>
        <p:nvSpPr>
          <p:cNvPr id="77" name="TextBox 76"/>
          <p:cNvSpPr txBox="1"/>
          <p:nvPr/>
        </p:nvSpPr>
        <p:spPr>
          <a:xfrm>
            <a:off x="6393519" y="5266800"/>
            <a:ext cx="576000" cy="216000"/>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۰/۷</a:t>
            </a:r>
          </a:p>
        </p:txBody>
      </p:sp>
      <p:sp>
        <p:nvSpPr>
          <p:cNvPr id="78" name="TextBox 77"/>
          <p:cNvSpPr txBox="1"/>
          <p:nvPr/>
        </p:nvSpPr>
        <p:spPr>
          <a:xfrm>
            <a:off x="7023660" y="5266800"/>
            <a:ext cx="576000" cy="216000"/>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۱</a:t>
            </a:r>
          </a:p>
        </p:txBody>
      </p:sp>
      <p:sp>
        <p:nvSpPr>
          <p:cNvPr id="79" name="TextBox 78"/>
          <p:cNvSpPr txBox="1"/>
          <p:nvPr/>
        </p:nvSpPr>
        <p:spPr>
          <a:xfrm>
            <a:off x="7740000" y="5266800"/>
            <a:ext cx="576000" cy="216000"/>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۱/۵</a:t>
            </a:r>
          </a:p>
        </p:txBody>
      </p:sp>
      <p:sp>
        <p:nvSpPr>
          <p:cNvPr id="80" name="TextBox 79"/>
          <p:cNvSpPr txBox="1"/>
          <p:nvPr/>
        </p:nvSpPr>
        <p:spPr>
          <a:xfrm>
            <a:off x="5097660" y="5457600"/>
            <a:ext cx="2160000" cy="223200"/>
          </a:xfrm>
          <a:prstGeom prst="rect">
            <a:avLst/>
          </a:prstGeom>
          <a:noFill/>
        </p:spPr>
        <p:txBody>
          <a:bodyPr wrap="square" anchor="t" lIns="36000" rIns="36000" tIns="36000" bIns="36000">
            <a:noAutofit/>
          </a:bodyPr>
          <a:lstStyle/>
          <a:p>
            <a:pPr algn="r" rtl="1">
              <a:lnSpc>
                <a:spcPct val="100000"/>
              </a:lnSpc>
              <a:spcAft>
                <a:spcPts val="0"/>
              </a:spcAft>
            </a:pPr>
            <a:r>
              <a:rPr sz="1500" b="1" lang="fa-IR">
                <a:solidFill>
                  <a:srgbClr val="0A3D62"/>
                </a:solidFill>
                <a:latin typeface="Times New Roman"/>
                <a:cs typeface="B Nazanin"/>
              </a:rPr>
              <a:t>به نفع دارو ◄</a:t>
            </a:r>
          </a:p>
        </p:txBody>
      </p:sp>
      <p:sp>
        <p:nvSpPr>
          <p:cNvPr id="81" name="TextBox 80"/>
          <p:cNvSpPr txBox="1"/>
          <p:nvPr/>
        </p:nvSpPr>
        <p:spPr>
          <a:xfrm>
            <a:off x="7365660" y="5457600"/>
            <a:ext cx="1512000" cy="223200"/>
          </a:xfrm>
          <a:prstGeom prst="rect">
            <a:avLst/>
          </a:prstGeom>
          <a:noFill/>
        </p:spPr>
        <p:txBody>
          <a:bodyPr wrap="square" anchor="t" lIns="36000" rIns="36000" tIns="36000" bIns="36000">
            <a:noAutofit/>
          </a:bodyPr>
          <a:lstStyle/>
          <a:p>
            <a:pPr algn="l" rtl="1">
              <a:lnSpc>
                <a:spcPct val="100000"/>
              </a:lnSpc>
              <a:spcAft>
                <a:spcPts val="0"/>
              </a:spcAft>
            </a:pPr>
            <a:r>
              <a:rPr sz="1500" b="1" lang="fa-IR">
                <a:solidFill>
                  <a:srgbClr val="0A3D62"/>
                </a:solidFill>
                <a:latin typeface="Times New Roman"/>
                <a:cs typeface="B Nazanin"/>
              </a:rPr>
              <a:t>► به نفع کنترل</a:t>
            </a:r>
          </a:p>
        </p:txBody>
      </p:sp>
      <p:sp>
        <p:nvSpPr>
          <p:cNvPr id="82" name="TextBox 81"/>
          <p:cNvSpPr txBox="1"/>
          <p:nvPr/>
        </p:nvSpPr>
        <p:spPr>
          <a:xfrm>
            <a:off x="576000" y="5439600"/>
            <a:ext cx="3276000" cy="251999"/>
          </a:xfrm>
          <a:prstGeom prst="rect">
            <a:avLst/>
          </a:prstGeom>
          <a:noFill/>
        </p:spPr>
        <p:txBody>
          <a:bodyPr wrap="square" anchor="t" lIns="36000" rIns="36000" tIns="36000" bIns="36000">
            <a:noAutofit/>
          </a:bodyPr>
          <a:lstStyle/>
          <a:p>
            <a:pPr algn="ctr" rtl="1">
              <a:lnSpc>
                <a:spcPct val="100000"/>
              </a:lnSpc>
              <a:spcAft>
                <a:spcPts val="0"/>
              </a:spcAft>
            </a:pPr>
            <a:r>
              <a:rPr sz="1400" b="0" lang="fa-IR">
                <a:solidFill>
                  <a:srgbClr val="5B6B7C"/>
                </a:solidFill>
                <a:latin typeface="Times New Roman"/>
                <a:cs typeface="B Nazanin"/>
              </a:rPr>
              <a:t>دایره توخالی: معنادار نبود یا در مرز معناداری</a:t>
            </a:r>
          </a:p>
        </p:txBody>
      </p:sp>
    </p:spTree>
    <p:extLst>
      <p:ext uri="{BB962C8B-B14F-4D97-AF65-F5344CB8AC3E}">
        <p14:creationId xmlns:p14="http://schemas.microsoft.com/office/powerpoint/2010/main" val="2472030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یافته‌ها </a:t>
            </a:r>
            <a:r>
              <a:rPr sz="2600" b="1" lang="en-US">
                <a:solidFill>
                  <a:srgbClr val="4472C4"/>
                </a:solidFill>
                <a:latin typeface="Times New Roman"/>
                <a:cs typeface="B Nazanin"/>
              </a:rPr>
              <a:t>(Findings)</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کارآزمایی‌های کلیدی اسکتامین</a:t>
            </a:r>
          </a:p>
        </p:txBody>
      </p:sp>
      <p:sp>
        <p:nvSpPr>
          <p:cNvPr id="4" name="Rounded Rectangle 3"/>
          <p:cNvSpPr/>
          <p:nvPr/>
        </p:nvSpPr>
        <p:spPr>
          <a:xfrm>
            <a:off x="576000" y="1296000"/>
            <a:ext cx="4536000" cy="4356000"/>
          </a:xfrm>
          <a:prstGeom prst="roundRect">
            <a:avLst>
              <a:gd name="adj" fmla="val 5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5" name="TextBox 4"/>
          <p:cNvSpPr txBox="1"/>
          <p:nvPr/>
        </p:nvSpPr>
        <p:spPr>
          <a:xfrm>
            <a:off x="684000" y="1350000"/>
            <a:ext cx="4320000" cy="360000"/>
          </a:xfrm>
          <a:prstGeom prst="rect">
            <a:avLst/>
          </a:prstGeom>
          <a:noFill/>
        </p:spPr>
        <p:txBody>
          <a:bodyPr wrap="square" anchor="ctr" lIns="36000" rIns="36000" tIns="36000" bIns="36000">
            <a:noAutofit/>
          </a:bodyPr>
          <a:lstStyle/>
          <a:p>
            <a:pPr algn="ctr" rtl="1">
              <a:lnSpc>
                <a:spcPct val="100000"/>
              </a:lnSpc>
              <a:spcAft>
                <a:spcPts val="0"/>
              </a:spcAft>
            </a:pPr>
            <a:r>
              <a:rPr sz="1900" b="1" lang="fa-IR">
                <a:solidFill>
                  <a:srgbClr val="0A3D62"/>
                </a:solidFill>
                <a:latin typeface="Times New Roman"/>
                <a:cs typeface="B Nazanin"/>
              </a:rPr>
              <a:t>کارآزمایی </a:t>
            </a:r>
            <a:r>
              <a:rPr sz="1700" b="1" lang="en-US">
                <a:solidFill>
                  <a:srgbClr val="0A3D62"/>
                </a:solidFill>
                <a:latin typeface="Times New Roman"/>
                <a:cs typeface="B Nazanin"/>
              </a:rPr>
              <a:t>Wang 2024 (BMJ)</a:t>
            </a:r>
          </a:p>
        </p:txBody>
      </p:sp>
      <p:sp>
        <p:nvSpPr>
          <p:cNvPr id="6" name="TextBox 5"/>
          <p:cNvSpPr txBox="1"/>
          <p:nvPr/>
        </p:nvSpPr>
        <p:spPr>
          <a:xfrm>
            <a:off x="684000" y="1692000"/>
            <a:ext cx="4320000" cy="306000"/>
          </a:xfrm>
          <a:prstGeom prst="rect">
            <a:avLst/>
          </a:prstGeom>
          <a:noFill/>
        </p:spPr>
        <p:txBody>
          <a:bodyPr wrap="square" anchor="ctr" lIns="36000" rIns="36000" tIns="36000" bIns="36000">
            <a:noAutofit/>
          </a:bodyPr>
          <a:lstStyle/>
          <a:p>
            <a:pPr algn="ctr" rtl="1">
              <a:lnSpc>
                <a:spcPct val="100000"/>
              </a:lnSpc>
              <a:spcAft>
                <a:spcPts val="0"/>
              </a:spcAft>
            </a:pPr>
            <a:r>
              <a:rPr sz="1600" b="1" lang="fa-IR">
                <a:solidFill>
                  <a:srgbClr val="5B6B7C"/>
                </a:solidFill>
                <a:latin typeface="Times New Roman"/>
                <a:cs typeface="B Nazanin"/>
              </a:rPr>
              <a:t>۳۶۴ مادر با علائم افسردگی پیش از زایمان، پنج مرکز</a:t>
            </a:r>
          </a:p>
        </p:txBody>
      </p:sp>
      <p:sp>
        <p:nvSpPr>
          <p:cNvPr id="7" name="Rounded Rectangle 6"/>
          <p:cNvSpPr/>
          <p:nvPr/>
        </p:nvSpPr>
        <p:spPr>
          <a:xfrm>
            <a:off x="3131999" y="2106000"/>
            <a:ext cx="1764000" cy="1296000"/>
          </a:xfrm>
          <a:prstGeom prst="roundRect">
            <a:avLst>
              <a:gd name="adj" fmla="val 10000"/>
            </a:avLst>
          </a:prstGeom>
          <a:solidFill>
            <a:srgbClr val="EAF3FB"/>
          </a:solidFill>
          <a:ln>
            <a:noFill/>
          </a:ln>
          <a:effectLst/>
        </p:spPr>
        <p:txBody>
          <a:bodyPr rtlCol="0" anchor="ctr"/>
          <a:lstStyle/>
          <a:p>
            <a:pPr algn="ctr"/>
          </a:p>
        </p:txBody>
      </p:sp>
      <p:sp>
        <p:nvSpPr>
          <p:cNvPr id="8" name="TextBox 7"/>
          <p:cNvSpPr txBox="1"/>
          <p:nvPr/>
        </p:nvSpPr>
        <p:spPr>
          <a:xfrm>
            <a:off x="3131999" y="2142000"/>
            <a:ext cx="1764000" cy="792000"/>
          </a:xfrm>
          <a:prstGeom prst="rect">
            <a:avLst/>
          </a:prstGeom>
          <a:noFill/>
        </p:spPr>
        <p:txBody>
          <a:bodyPr wrap="square" anchor="ctr" lIns="36000" rIns="36000" tIns="36000" bIns="36000">
            <a:noAutofit/>
          </a:bodyPr>
          <a:lstStyle/>
          <a:p>
            <a:pPr algn="ctr" rtl="1">
              <a:lnSpc>
                <a:spcPct val="100000"/>
              </a:lnSpc>
              <a:spcAft>
                <a:spcPts val="0"/>
              </a:spcAft>
            </a:pPr>
            <a:r>
              <a:rPr sz="3600" b="1" lang="fa-IR">
                <a:solidFill>
                  <a:srgbClr val="0A3D62"/>
                </a:solidFill>
                <a:latin typeface="Times New Roman"/>
                <a:cs typeface="B Titr"/>
              </a:rPr>
              <a:t>۲۵/۴٪</a:t>
            </a:r>
          </a:p>
        </p:txBody>
      </p:sp>
      <p:sp>
        <p:nvSpPr>
          <p:cNvPr id="9" name="TextBox 8"/>
          <p:cNvSpPr txBox="1"/>
          <p:nvPr/>
        </p:nvSpPr>
        <p:spPr>
          <a:xfrm>
            <a:off x="3131999" y="2916000"/>
            <a:ext cx="1764000" cy="396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1B2A41"/>
                </a:solidFill>
                <a:latin typeface="Times New Roman"/>
                <a:cs typeface="B Nazanin"/>
              </a:rPr>
              <a:t>دارونما</a:t>
            </a:r>
          </a:p>
        </p:txBody>
      </p:sp>
      <p:sp>
        <p:nvSpPr>
          <p:cNvPr id="10" name="Rounded Rectangle 9"/>
          <p:cNvSpPr/>
          <p:nvPr/>
        </p:nvSpPr>
        <p:spPr>
          <a:xfrm>
            <a:off x="791999" y="2106000"/>
            <a:ext cx="1764000" cy="1296000"/>
          </a:xfrm>
          <a:prstGeom prst="roundRect">
            <a:avLst>
              <a:gd name="adj" fmla="val 10000"/>
            </a:avLst>
          </a:prstGeom>
          <a:solidFill>
            <a:srgbClr val="DDEBF8"/>
          </a:solidFill>
          <a:ln w="19050">
            <a:solidFill>
              <a:srgbClr val="1F6FB2"/>
            </a:solidFill>
          </a:ln>
          <a:effectLst/>
        </p:spPr>
        <p:txBody>
          <a:bodyPr rtlCol="0" anchor="ctr"/>
          <a:lstStyle/>
          <a:p>
            <a:pPr algn="ctr"/>
          </a:p>
        </p:txBody>
      </p:sp>
      <p:sp>
        <p:nvSpPr>
          <p:cNvPr id="11" name="TextBox 10"/>
          <p:cNvSpPr txBox="1"/>
          <p:nvPr/>
        </p:nvSpPr>
        <p:spPr>
          <a:xfrm>
            <a:off x="791999" y="2142000"/>
            <a:ext cx="1764000" cy="792000"/>
          </a:xfrm>
          <a:prstGeom prst="rect">
            <a:avLst/>
          </a:prstGeom>
          <a:noFill/>
        </p:spPr>
        <p:txBody>
          <a:bodyPr wrap="square" anchor="ctr" lIns="36000" rIns="36000" tIns="36000" bIns="36000">
            <a:noAutofit/>
          </a:bodyPr>
          <a:lstStyle/>
          <a:p>
            <a:pPr algn="ctr" rtl="1">
              <a:lnSpc>
                <a:spcPct val="100000"/>
              </a:lnSpc>
              <a:spcAft>
                <a:spcPts val="0"/>
              </a:spcAft>
            </a:pPr>
            <a:r>
              <a:rPr sz="3600" b="1" lang="fa-IR">
                <a:solidFill>
                  <a:srgbClr val="0A3D62"/>
                </a:solidFill>
                <a:latin typeface="Times New Roman"/>
                <a:cs typeface="B Titr"/>
              </a:rPr>
              <a:t>۶/۷٪</a:t>
            </a:r>
          </a:p>
        </p:txBody>
      </p:sp>
      <p:sp>
        <p:nvSpPr>
          <p:cNvPr id="12" name="TextBox 11"/>
          <p:cNvSpPr txBox="1"/>
          <p:nvPr/>
        </p:nvSpPr>
        <p:spPr>
          <a:xfrm>
            <a:off x="791999" y="2916000"/>
            <a:ext cx="1764000" cy="396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1B2A41"/>
                </a:solidFill>
                <a:latin typeface="Times New Roman"/>
                <a:cs typeface="B Nazanin"/>
              </a:rPr>
              <a:t>اسکتامین</a:t>
            </a:r>
          </a:p>
        </p:txBody>
      </p:sp>
      <p:cxnSp>
        <p:nvCxnSpPr>
          <p:cNvPr id="13" name="Connector 12"/>
          <p:cNvCxnSpPr/>
          <p:nvPr/>
        </p:nvCxnSpPr>
        <p:spPr>
          <a:xfrm flipH="1">
            <a:off x="2627999" y="2754000"/>
            <a:ext cx="432001" cy="0"/>
          </a:xfrm>
          <a:prstGeom prst="line">
            <a:avLst/>
          </a:prstGeom>
          <a:ln w="28575">
            <a:solidFill>
              <a:srgbClr val="1F6FB2"/>
            </a:solidFill>
            <a:round/>
            <a:tailEnd type="triangle" w="med" len="med"/>
          </a:ln>
        </p:spPr>
      </p:cxnSp>
      <p:sp>
        <p:nvSpPr>
          <p:cNvPr id="14" name="TextBox 13"/>
          <p:cNvSpPr txBox="1"/>
          <p:nvPr/>
        </p:nvSpPr>
        <p:spPr>
          <a:xfrm>
            <a:off x="720000" y="3510000"/>
            <a:ext cx="4248000" cy="2088000"/>
          </a:xfrm>
          <a:prstGeom prst="rect">
            <a:avLst/>
          </a:prstGeom>
          <a:noFill/>
        </p:spPr>
        <p:txBody>
          <a:bodyPr wrap="square" anchor="t" lIns="36000" rIns="36000" tIns="36000" bIns="36000">
            <a:noAutofit/>
          </a:bodyPr>
          <a:lstStyle/>
          <a:p>
            <a:pPr algn="ctr" rtl="1">
              <a:lnSpc>
                <a:spcPct val="115000"/>
              </a:lnSpc>
              <a:spcAft>
                <a:spcPts val="600"/>
              </a:spcAft>
            </a:pPr>
            <a:r>
              <a:rPr sz="1800" b="1" lang="fa-IR">
                <a:solidFill>
                  <a:srgbClr val="1B2A41"/>
                </a:solidFill>
                <a:latin typeface="Times New Roman"/>
                <a:cs typeface="B Nazanin"/>
              </a:rPr>
              <a:t>دوره افسردگی اساسی در روز ۴۲، با مصاحبه ساختاریافته</a:t>
            </a:r>
          </a:p>
          <a:p>
            <a:pPr algn="ctr" rtl="1">
              <a:lnSpc>
                <a:spcPct val="115000"/>
              </a:lnSpc>
              <a:spcAft>
                <a:spcPts val="600"/>
              </a:spcAft>
            </a:pPr>
            <a:r>
              <a:rPr sz="1800" b="1" lang="fa-IR">
                <a:solidFill>
                  <a:srgbClr val="0A3D62"/>
                </a:solidFill>
                <a:latin typeface="Times New Roman"/>
                <a:cs typeface="B Nazanin"/>
              </a:rPr>
              <a:t>نسبت خطر ۰/۲۶ (۰/۱۴ تا ۰/۴۸)</a:t>
            </a:r>
          </a:p>
          <a:p>
            <a:pPr algn="ctr" rtl="1">
              <a:lnSpc>
                <a:spcPct val="115000"/>
              </a:lnSpc>
              <a:spcAft>
                <a:spcPts val="600"/>
              </a:spcAft>
            </a:pPr>
            <a:r>
              <a:rPr sz="1600" b="1" lang="fa-IR">
                <a:solidFill>
                  <a:srgbClr val="5B6B7C"/>
                </a:solidFill>
                <a:latin typeface="Times New Roman"/>
                <a:cs typeface="B Nazanin"/>
              </a:rPr>
              <a:t>اسکتامین ۰/۲ میلی‌گرم بر کیلوگرم طی ۴۰ دقیقه پس از بستن بند ناف؛ زایمان طبیعی یا سزارین</a:t>
            </a:r>
          </a:p>
        </p:txBody>
      </p:sp>
      <p:sp>
        <p:nvSpPr>
          <p:cNvPr id="15" name="TextBox 14"/>
          <p:cNvSpPr txBox="1"/>
          <p:nvPr/>
        </p:nvSpPr>
        <p:spPr>
          <a:xfrm>
            <a:off x="5400000" y="1332000"/>
            <a:ext cx="6263999" cy="4320000"/>
          </a:xfrm>
          <a:prstGeom prst="rect">
            <a:avLst/>
          </a:prstGeom>
          <a:noFill/>
        </p:spPr>
        <p:txBody>
          <a:bodyPr wrap="square" anchor="t" lIns="36000" rIns="36000" tIns="36000" bIns="36000">
            <a:noAutofit/>
          </a:bodyPr>
          <a:lstStyle/>
          <a:p>
            <a:pPr algn="just" rtl="1" marR="324000" indent="-324000">
              <a:lnSpc>
                <a:spcPct val="115000"/>
              </a:lnSpc>
              <a:spcAft>
                <a:spcPts val="900"/>
              </a:spcAft>
              <a:buClr>
                <a:srgbClr val="1F6FB2"/>
              </a:buClr>
              <a:buSzPct val="80000"/>
              <a:buFont typeface="Arial"/>
              <a:buChar char="■"/>
            </a:pPr>
            <a:r>
              <a:rPr sz="1900" b="1" lang="en-US">
                <a:solidFill>
                  <a:srgbClr val="0A3D62"/>
                </a:solidFill>
                <a:latin typeface="Times New Roman"/>
                <a:cs typeface="B Nazanin"/>
              </a:rPr>
              <a:t>Chen 2024</a:t>
            </a:r>
            <a:r>
              <a:rPr sz="2000" b="1" lang="fa-IR">
                <a:solidFill>
                  <a:srgbClr val="1B2A41"/>
                </a:solidFill>
                <a:latin typeface="Times New Roman"/>
                <a:cs typeface="B Nazanin"/>
              </a:rPr>
              <a:t>؛ کاهش غربال مثبت EPDS در روز ۷ (۲۳/۰ در برابر ۳۵/۳ درصد)، اما نه در روزهای ۱۴ تا ۴۲</a:t>
            </a:r>
          </a:p>
          <a:p>
            <a:pPr algn="just" rtl="1" marR="324000" indent="-324000">
              <a:lnSpc>
                <a:spcPct val="115000"/>
              </a:lnSpc>
              <a:spcAft>
                <a:spcPts val="900"/>
              </a:spcAft>
              <a:buClr>
                <a:srgbClr val="1F6FB2"/>
              </a:buClr>
              <a:buSzPct val="80000"/>
              <a:buFont typeface="Arial"/>
              <a:buChar char="■"/>
            </a:pPr>
            <a:r>
              <a:rPr sz="1900" b="1" lang="en-US">
                <a:solidFill>
                  <a:srgbClr val="0A3D62"/>
                </a:solidFill>
                <a:latin typeface="Times New Roman"/>
                <a:cs typeface="B Nazanin"/>
              </a:rPr>
              <a:t>Ren 2025</a:t>
            </a:r>
            <a:r>
              <a:rPr sz="2000" b="1" lang="fa-IR">
                <a:solidFill>
                  <a:srgbClr val="1B2A41"/>
                </a:solidFill>
                <a:latin typeface="Times New Roman"/>
                <a:cs typeface="B Nazanin"/>
              </a:rPr>
              <a:t>؛ انفوزیون حین عمل؛ کاهش در هفته ششم (۱۰/۴ در برابر ۱۹/۵ درصد)</a:t>
            </a:r>
          </a:p>
          <a:p>
            <a:pPr algn="just" rtl="1" marR="324000" indent="-324000">
              <a:lnSpc>
                <a:spcPct val="115000"/>
              </a:lnSpc>
              <a:spcAft>
                <a:spcPts val="900"/>
              </a:spcAft>
              <a:buClr>
                <a:srgbClr val="1F6FB2"/>
              </a:buClr>
              <a:buSzPct val="80000"/>
              <a:buFont typeface="Arial"/>
              <a:buChar char="■"/>
            </a:pPr>
            <a:r>
              <a:rPr sz="1900" b="1" lang="en-US">
                <a:solidFill>
                  <a:srgbClr val="0A3D62"/>
                </a:solidFill>
                <a:latin typeface="Times New Roman"/>
                <a:cs typeface="B Nazanin"/>
              </a:rPr>
              <a:t>Chu 2026</a:t>
            </a:r>
            <a:r>
              <a:rPr sz="2000" b="1" lang="fa-IR">
                <a:solidFill>
                  <a:srgbClr val="1B2A41"/>
                </a:solidFill>
                <a:latin typeface="Times New Roman"/>
                <a:cs typeface="B Nazanin"/>
              </a:rPr>
              <a:t>؛ مادران نخست‌زا بدون علائم پیش از زایمان؛ بروز تجمعی سه‌ماهه ۱۱/۵۹ در برابر ۲۰/۸۹ درصد</a:t>
            </a:r>
          </a:p>
          <a:p>
            <a:pPr algn="just" rtl="1" marR="324000" indent="-324000">
              <a:lnSpc>
                <a:spcPct val="115000"/>
              </a:lnSpc>
              <a:spcAft>
                <a:spcPts val="900"/>
              </a:spcAft>
              <a:buClr>
                <a:srgbClr val="1F6FB2"/>
              </a:buClr>
              <a:buSzPct val="80000"/>
              <a:buFont typeface="Arial"/>
              <a:buChar char="■"/>
            </a:pPr>
            <a:r>
              <a:rPr sz="1900" b="1" lang="en-US">
                <a:solidFill>
                  <a:srgbClr val="0A3D62"/>
                </a:solidFill>
                <a:latin typeface="Times New Roman"/>
                <a:cs typeface="B Nazanin"/>
              </a:rPr>
              <a:t>Liu 2023</a:t>
            </a:r>
            <a:r>
              <a:rPr sz="2000" b="1" lang="fa-IR">
                <a:solidFill>
                  <a:srgbClr val="1B2A41"/>
                </a:solidFill>
                <a:latin typeface="Times New Roman"/>
                <a:cs typeface="B Nazanin"/>
              </a:rPr>
              <a:t>؛ در هیچ ارزیابی تا ۶ ماه تفاوت معناداری دیده نشد</a:t>
            </a:r>
          </a:p>
          <a:p>
            <a:pPr algn="just" rtl="1" marR="324000" indent="-324000">
              <a:lnSpc>
                <a:spcPct val="115000"/>
              </a:lnSpc>
              <a:spcAft>
                <a:spcPts val="900"/>
              </a:spcAft>
              <a:buClr>
                <a:srgbClr val="1F6FB2"/>
              </a:buClr>
              <a:buSzPct val="80000"/>
              <a:buFont typeface="Arial"/>
              <a:buChar char="■"/>
            </a:pPr>
            <a:r>
              <a:rPr sz="2000" b="1" lang="fa-IR">
                <a:solidFill>
                  <a:srgbClr val="1B2A41"/>
                </a:solidFill>
                <a:latin typeface="Times New Roman"/>
                <a:cs typeface="B Nazanin"/>
              </a:rPr>
              <a:t>کارآزمایی‌های کتامین راسمیک نتایج ناهمسوتری داشتند.</a:t>
            </a:r>
          </a:p>
        </p:txBody>
      </p:sp>
    </p:spTree>
    <p:extLst>
      <p:ext uri="{BB962C8B-B14F-4D97-AF65-F5344CB8AC3E}">
        <p14:creationId xmlns:p14="http://schemas.microsoft.com/office/powerpoint/2010/main" val="634112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بحث </a:t>
            </a:r>
            <a:r>
              <a:rPr sz="2600" b="1" lang="en-US">
                <a:solidFill>
                  <a:srgbClr val="4472C4"/>
                </a:solidFill>
                <a:latin typeface="Times New Roman"/>
                <a:cs typeface="B Nazanin"/>
              </a:rPr>
              <a:t>(Discussion)</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تفسیر شواهد و محدودیت‌ها</a:t>
            </a:r>
          </a:p>
        </p:txBody>
      </p:sp>
      <p:sp>
        <p:nvSpPr>
          <p:cNvPr id="4" name="TextBox 3"/>
          <p:cNvSpPr txBox="1"/>
          <p:nvPr/>
        </p:nvSpPr>
        <p:spPr>
          <a:xfrm>
            <a:off x="576000" y="1296000"/>
            <a:ext cx="11088000" cy="4392000"/>
          </a:xfrm>
          <a:prstGeom prst="rect">
            <a:avLst/>
          </a:prstGeom>
          <a:noFill/>
        </p:spPr>
        <p:txBody>
          <a:bodyPr wrap="square" anchor="t" lIns="36000" rIns="36000" tIns="36000" bIns="36000">
            <a:noAutofit/>
          </a:bodyPr>
          <a:lstStyle/>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در فراتحلیل‌ها اسکتامین اثر کوتاه‌مدت داشت، اما همه کارآزمایی‌ها مثبت نبودند و اثر هفته‌های ۴ تا ۶ قطعی نیست.</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کتامین راسمیک ضعیف‌تر به نظر می‌رسد؛ میل اتصال بیشتر انانتیومر S و تفاوت دوز، زمان و حجم کارآزمایی‌ها می‌تواند بخشی از این تفاوت را توضیح دهد.</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بیشترین اثر در کارآزمایی مادران دارای علائم پیش از زایمان گزارش شد؛ این مقایسه میان کارآزمایی‌هاست و تعدیل اثر را نشان نمی‌دهد.</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محدودیت‌ها: تقریباً همه کارآزمایی‌ها از چین، تکیه بر غربال </a:t>
            </a:r>
            <a:r>
              <a:rPr sz="2100" b="1" lang="en-US">
                <a:solidFill>
                  <a:srgbClr val="1B2A41"/>
                </a:solidFill>
                <a:latin typeface="Times New Roman"/>
                <a:cs typeface="B Nazanin"/>
              </a:rPr>
              <a:t>EPDS</a:t>
            </a:r>
            <a:r>
              <a:rPr sz="2200" b="1" lang="fa-IR">
                <a:solidFill>
                  <a:srgbClr val="1B2A41"/>
                </a:solidFill>
                <a:latin typeface="Times New Roman"/>
                <a:cs typeface="B Nazanin"/>
              </a:rPr>
              <a:t>، پیگیری کوتاه، نقش احتمالی کاهش درد و دشواری کورسازی</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قطعیت شواهد از متوسط تا بسیار پایین است.</a:t>
            </a:r>
          </a:p>
        </p:txBody>
      </p:sp>
    </p:spTree>
    <p:extLst>
      <p:ext uri="{BB962C8B-B14F-4D97-AF65-F5344CB8AC3E}">
        <p14:creationId xmlns:p14="http://schemas.microsoft.com/office/powerpoint/2010/main" val="2761502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نتیجه‌گیری </a:t>
            </a:r>
            <a:r>
              <a:rPr sz="2600" b="1" lang="en-US">
                <a:solidFill>
                  <a:srgbClr val="4472C4"/>
                </a:solidFill>
                <a:latin typeface="Times New Roman"/>
                <a:cs typeface="B Nazanin"/>
              </a:rPr>
              <a:t>(Conclusion)</a:t>
            </a:r>
          </a:p>
        </p:txBody>
      </p:sp>
      <p:sp>
        <p:nvSpPr>
          <p:cNvPr id="3" name="Rounded Rectangle 2"/>
          <p:cNvSpPr/>
          <p:nvPr/>
        </p:nvSpPr>
        <p:spPr>
          <a:xfrm>
            <a:off x="1296000" y="882000"/>
            <a:ext cx="9612000" cy="630000"/>
          </a:xfrm>
          <a:prstGeom prst="roundRect">
            <a:avLst>
              <a:gd name="adj" fmla="val 30000"/>
            </a:avLst>
          </a:prstGeom>
          <a:solidFill>
            <a:srgbClr val="EAF3FB"/>
          </a:solidFill>
          <a:ln w="19050">
            <a:solidFill>
              <a:srgbClr val="1F6FB2"/>
            </a:solidFill>
          </a:ln>
          <a:effectLst/>
        </p:spPr>
        <p:txBody>
          <a:bodyPr rtlCol="0" anchor="ctr"/>
          <a:lstStyle/>
          <a:p>
            <a:pPr algn="ctr"/>
          </a:p>
        </p:txBody>
      </p:sp>
      <p:sp>
        <p:nvSpPr>
          <p:cNvPr id="4" name="TextBox 3"/>
          <p:cNvSpPr txBox="1"/>
          <p:nvPr/>
        </p:nvSpPr>
        <p:spPr>
          <a:xfrm>
            <a:off x="1296000" y="882000"/>
            <a:ext cx="9612000" cy="630000"/>
          </a:xfrm>
          <a:prstGeom prst="rect">
            <a:avLst/>
          </a:prstGeom>
          <a:noFill/>
        </p:spPr>
        <p:txBody>
          <a:bodyPr wrap="square" anchor="ctr" lIns="36000" rIns="36000" tIns="36000" bIns="36000">
            <a:noAutofit/>
          </a:bodyPr>
          <a:lstStyle/>
          <a:p>
            <a:pPr algn="ctr" rtl="1">
              <a:lnSpc>
                <a:spcPct val="100000"/>
              </a:lnSpc>
              <a:spcAft>
                <a:spcPts val="0"/>
              </a:spcAft>
            </a:pPr>
            <a:r>
              <a:rPr sz="2100" b="1" lang="fa-IR">
                <a:solidFill>
                  <a:srgbClr val="0A3D62"/>
                </a:solidFill>
                <a:latin typeface="Times New Roman"/>
                <a:cs typeface="B Titr"/>
              </a:rPr>
              <a:t>اسکتامین با دوز کم امیدوارکننده است، اما هنوز مداخله روتین نیست.</a:t>
            </a:r>
          </a:p>
        </p:txBody>
      </p:sp>
      <p:sp>
        <p:nvSpPr>
          <p:cNvPr id="5" name="TextBox 4"/>
          <p:cNvSpPr txBox="1"/>
          <p:nvPr/>
        </p:nvSpPr>
        <p:spPr>
          <a:xfrm>
            <a:off x="576000" y="1692000"/>
            <a:ext cx="11088000" cy="3996000"/>
          </a:xfrm>
          <a:prstGeom prst="rect">
            <a:avLst/>
          </a:prstGeom>
          <a:noFill/>
        </p:spPr>
        <p:txBody>
          <a:bodyPr wrap="square" anchor="t" lIns="36000" rIns="36000" tIns="36000" bIns="36000">
            <a:noAutofit/>
          </a:bodyPr>
          <a:lstStyle/>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در بیشتر کارآزمایی‌ها، یک دوز کم اسکتامین در دوره پیرامون عمل یا افزودن آن به بی‌دردی پس از عمل، علائم افسردگی هفته‌های نخست پس از سزارین را کاهش داد.</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شواهد برای کتامین راسمیک و برای اثر فراتر از شش هفته ضعیف‌تر است.</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عوارض عصبی‌روانی شایع اما گذراست و بیشتر کارآزمایی‌ها از یک کشورند.</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مادران دارای علائم افسردگی پیش از زایمان، گروه اولویت‌دار کارآزمایی‌های بعدی‌اند.</a:t>
            </a:r>
          </a:p>
          <a:p>
            <a:pPr algn="just" rtl="1" marR="324000" indent="-324000">
              <a:lnSpc>
                <a:spcPct val="120000"/>
              </a:lnSpc>
              <a:spcAft>
                <a:spcPts val="900"/>
              </a:spcAft>
              <a:buClr>
                <a:srgbClr val="1F6FB2"/>
              </a:buClr>
              <a:buSzPct val="80000"/>
              <a:buFont typeface="Arial"/>
              <a:buChar char="■"/>
            </a:pPr>
            <a:r>
              <a:rPr sz="2200" b="1" lang="fa-IR">
                <a:solidFill>
                  <a:srgbClr val="1B2A41"/>
                </a:solidFill>
                <a:latin typeface="Times New Roman"/>
                <a:cs typeface="B Nazanin"/>
              </a:rPr>
              <a:t>هر نوع استفاده باید در دل مراقبت سلامت روان مادر و همراه با غربالگری، مشاوره و پیگیری باشد.</a:t>
            </a:r>
          </a:p>
        </p:txBody>
      </p:sp>
    </p:spTree>
    <p:extLst>
      <p:ext uri="{BB962C8B-B14F-4D97-AF65-F5344CB8AC3E}">
        <p14:creationId xmlns:p14="http://schemas.microsoft.com/office/powerpoint/2010/main" val="1985530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منابع </a:t>
            </a:r>
            <a:r>
              <a:rPr sz="2600" b="1" lang="en-US">
                <a:solidFill>
                  <a:srgbClr val="4472C4"/>
                </a:solidFill>
                <a:latin typeface="Times New Roman"/>
                <a:cs typeface="B Nazanin"/>
              </a:rPr>
              <a:t>(References)</a:t>
            </a:r>
          </a:p>
        </p:txBody>
      </p:sp>
      <p:sp>
        <p:nvSpPr>
          <p:cNvPr id="3" name="TextBox 2"/>
          <p:cNvSpPr txBox="1"/>
          <p:nvPr/>
        </p:nvSpPr>
        <p:spPr>
          <a:xfrm>
            <a:off x="720000" y="936000"/>
            <a:ext cx="10800000" cy="4428000"/>
          </a:xfrm>
          <a:prstGeom prst="rect">
            <a:avLst/>
          </a:prstGeom>
          <a:noFill/>
        </p:spPr>
        <p:txBody>
          <a:bodyPr wrap="square" anchor="t" lIns="36000" rIns="36000" tIns="36000" bIns="36000">
            <a:noAutofit/>
          </a:bodyPr>
          <a:lstStyle/>
          <a:p>
            <a:pPr algn="l" rtl="0">
              <a:lnSpc>
                <a:spcPct val="105000"/>
              </a:lnSpc>
              <a:spcAft>
                <a:spcPts val="900"/>
              </a:spcAft>
            </a:pPr>
            <a:r>
              <a:rPr sz="1400" b="0" lang="en-US">
                <a:solidFill>
                  <a:srgbClr val="1B2A41"/>
                </a:solidFill>
                <a:latin typeface="Times New Roman"/>
                <a:cs typeface="B Nazanin"/>
              </a:rPr>
              <a:t>1. Hung KC, Kao CL, Lai YC, Chen JY, Lin CH, Ko CC, et al. Perioperative administration of sub-anesthetic ketamine/esketamine for preventing postpartum depression symptoms: a trial sequential meta-analysis. PLoS One. 2024;19(11):e0310751.</a:t>
            </a:r>
          </a:p>
          <a:p>
            <a:pPr algn="l" rtl="0">
              <a:lnSpc>
                <a:spcPct val="105000"/>
              </a:lnSpc>
              <a:spcAft>
                <a:spcPts val="900"/>
              </a:spcAft>
            </a:pPr>
            <a:r>
              <a:rPr sz="1400" b="0" lang="en-US">
                <a:solidFill>
                  <a:srgbClr val="1B2A41"/>
                </a:solidFill>
                <a:latin typeface="Times New Roman"/>
                <a:cs typeface="B Nazanin"/>
              </a:rPr>
              <a:t>2. Darwish MY, Helal AA, Othman YA, Mabrouk MA, Alrawi A, Ashraf TA, et al. Efficacy and safety of ketamine and esketamine in reducing the incidence of postpartum depression: an updated systematic review and meta-analysis. BMC Pregnancy Childbirth. 2025;25(1):125.</a:t>
            </a:r>
          </a:p>
          <a:p>
            <a:pPr algn="l" rtl="0">
              <a:lnSpc>
                <a:spcPct val="105000"/>
              </a:lnSpc>
              <a:spcAft>
                <a:spcPts val="900"/>
              </a:spcAft>
            </a:pPr>
            <a:r>
              <a:rPr sz="1400" b="0" lang="en-US">
                <a:solidFill>
                  <a:srgbClr val="1B2A41"/>
                </a:solidFill>
                <a:latin typeface="Times New Roman"/>
                <a:cs typeface="B Nazanin"/>
              </a:rPr>
              <a:t>3. Wang S, Deng CM, Zeng Y, Chen XZ, Li AY, Feng SW, et al. Efficacy of a single low dose of esketamine after childbirth for mothers with symptoms of prenatal depression: randomised clinical trial. BMJ. 2024;385:e078218.</a:t>
            </a:r>
          </a:p>
          <a:p>
            <a:pPr algn="l" rtl="0">
              <a:lnSpc>
                <a:spcPct val="105000"/>
              </a:lnSpc>
              <a:spcAft>
                <a:spcPts val="900"/>
              </a:spcAft>
            </a:pPr>
            <a:r>
              <a:rPr sz="1400" b="0" lang="en-US">
                <a:solidFill>
                  <a:srgbClr val="1B2A41"/>
                </a:solidFill>
                <a:latin typeface="Times New Roman"/>
                <a:cs typeface="B Nazanin"/>
              </a:rPr>
              <a:t>4. Li Y, Zhao K, Cao P, Wang Q, Li K, Zhou J. Perioperative use of esketamine for the prevention of postpartum depression after cesarean section: a meta-analysis. BMC Pregnancy Childbirth. 2025;25(1):775.</a:t>
            </a:r>
          </a:p>
          <a:p>
            <a:pPr algn="l" rtl="0">
              <a:lnSpc>
                <a:spcPct val="105000"/>
              </a:lnSpc>
              <a:spcAft>
                <a:spcPts val="900"/>
              </a:spcAft>
            </a:pPr>
            <a:r>
              <a:rPr sz="1400" b="0" lang="en-US">
                <a:solidFill>
                  <a:srgbClr val="1B2A41"/>
                </a:solidFill>
                <a:latin typeface="Times New Roman"/>
                <a:cs typeface="B Nazanin"/>
              </a:rPr>
              <a:t>5. Daghmouri MA, Chaouch MA, Ben Ayoun L, Gouader A, Chatzistergiou K, Mion G, et al. Intravenous ketamine to prevent post-partum depression following cesarean under neuraxial anesthesia: a systematic review and meta-analysis of randomized controlled trials. Int J Gynaecol Obstet. 2025;171(1):94-105.</a:t>
            </a:r>
          </a:p>
          <a:p>
            <a:pPr algn="l" rtl="0">
              <a:lnSpc>
                <a:spcPct val="105000"/>
              </a:lnSpc>
              <a:spcAft>
                <a:spcPts val="900"/>
              </a:spcAft>
            </a:pPr>
            <a:r>
              <a:rPr sz="1400" b="0" lang="en-US">
                <a:solidFill>
                  <a:srgbClr val="1B2A41"/>
                </a:solidFill>
                <a:latin typeface="Times New Roman"/>
                <a:cs typeface="B Nazanin"/>
              </a:rPr>
              <a:t>6. Wang Z, Liu J, Shuai H, Cai Z, Fu X, Liu Y, et al. Mapping global prevalence of depression among postpartum women. Transl Psychiatry. 2021;11(1):543.</a:t>
            </a:r>
          </a:p>
        </p:txBody>
      </p:sp>
      <p:sp>
        <p:nvSpPr>
          <p:cNvPr id="4" name="TextBox 3"/>
          <p:cNvSpPr txBox="1"/>
          <p:nvPr/>
        </p:nvSpPr>
        <p:spPr>
          <a:xfrm>
            <a:off x="720000" y="5382000"/>
            <a:ext cx="10800000" cy="288000"/>
          </a:xfrm>
          <a:prstGeom prst="rect">
            <a:avLst/>
          </a:prstGeom>
          <a:noFill/>
        </p:spPr>
        <p:txBody>
          <a:bodyPr wrap="square" anchor="t" lIns="36000" rIns="36000" tIns="36000" bIns="36000">
            <a:noAutofit/>
          </a:bodyPr>
          <a:lstStyle/>
          <a:p>
            <a:pPr algn="ctr" rtl="1">
              <a:lnSpc>
                <a:spcPct val="100000"/>
              </a:lnSpc>
              <a:spcAft>
                <a:spcPts val="0"/>
              </a:spcAft>
            </a:pPr>
            <a:r>
              <a:rPr sz="1700" b="1" lang="fa-IR">
                <a:solidFill>
                  <a:srgbClr val="5B6B7C"/>
                </a:solidFill>
                <a:latin typeface="Times New Roman"/>
                <a:cs typeface="B Nazanin"/>
              </a:rPr>
              <a:t>فهرست کامل ۳۲ منبع در متن مقاله آمده است.</a:t>
            </a:r>
          </a:p>
        </p:txBody>
      </p:sp>
    </p:spTree>
    <p:extLst>
      <p:ext uri="{BB962C8B-B14F-4D97-AF65-F5344CB8AC3E}">
        <p14:creationId xmlns:p14="http://schemas.microsoft.com/office/powerpoint/2010/main" val="2942249539"/>
      </p:ext>
    </p:extLst>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blipFill dpi="0" rotWithShape="1">
          <a:blip r:embed="rId2">
            <a:lum/>
          </a:blip>
          <a:srcRect/>
          <a:stretch>
            <a:fillRect/>
          </a:stretch>
        </a:blipFill>
        <a:effectLst/>
      </p:bgPr>
    </p:bg>
    <p:spTree>
      <p:nvGrpSpPr>
        <p:cNvPr id="1" name=""/>
        <p:cNvGrpSpPr/>
        <p:nvPr/>
      </p:nvGrpSpPr>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یافته‌ها </a:t>
            </a:r>
            <a:r>
              <a:rPr sz="2600" b="1" lang="en-US">
                <a:solidFill>
                  <a:srgbClr val="4472C4"/>
                </a:solidFill>
                <a:latin typeface="Times New Roman"/>
                <a:cs typeface="B Nazanin"/>
              </a:rPr>
              <a:t>(Findings)</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ایمنی</a:t>
            </a:r>
          </a:p>
        </p:txBody>
      </p:sp>
      <p:sp>
        <p:nvSpPr>
          <p:cNvPr id="4" name="Rounded Rectangle 3"/>
          <p:cNvSpPr/>
          <p:nvPr/>
        </p:nvSpPr>
        <p:spPr>
          <a:xfrm>
            <a:off x="8184000" y="1314000"/>
            <a:ext cx="3480000" cy="1548000"/>
          </a:xfrm>
          <a:prstGeom prst="roundRect">
            <a:avLst>
              <a:gd name="adj" fmla="val 7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5" name="Rectangle 4"/>
          <p:cNvSpPr/>
          <p:nvPr/>
        </p:nvSpPr>
        <p:spPr>
          <a:xfrm>
            <a:off x="11563200" y="1422000"/>
            <a:ext cx="64800" cy="1332000"/>
          </a:xfrm>
          <a:prstGeom prst="rect">
            <a:avLst/>
          </a:prstGeom>
          <a:solidFill>
            <a:srgbClr val="1F6FB2"/>
          </a:solidFill>
          <a:ln>
            <a:noFill/>
          </a:ln>
          <a:effectLst/>
        </p:spPr>
        <p:txBody>
          <a:bodyPr rtlCol="0" anchor="ctr"/>
          <a:lstStyle/>
          <a:p>
            <a:pPr algn="ctr"/>
          </a:p>
        </p:txBody>
      </p:sp>
      <p:sp>
        <p:nvSpPr>
          <p:cNvPr id="6" name="TextBox 5"/>
          <p:cNvSpPr txBox="1"/>
          <p:nvPr/>
        </p:nvSpPr>
        <p:spPr>
          <a:xfrm>
            <a:off x="8292000" y="1350000"/>
            <a:ext cx="3155999" cy="360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1B2A41"/>
                </a:solidFill>
                <a:latin typeface="Times New Roman"/>
                <a:cs typeface="B Nazanin"/>
              </a:rPr>
              <a:t>توهم</a:t>
            </a:r>
          </a:p>
        </p:txBody>
      </p:sp>
      <p:sp>
        <p:nvSpPr>
          <p:cNvPr id="7" name="TextBox 6"/>
          <p:cNvSpPr txBox="1"/>
          <p:nvPr/>
        </p:nvSpPr>
        <p:spPr>
          <a:xfrm>
            <a:off x="8292000" y="1692000"/>
            <a:ext cx="3155999" cy="684000"/>
          </a:xfrm>
          <a:prstGeom prst="rect">
            <a:avLst/>
          </a:prstGeom>
          <a:noFill/>
        </p:spPr>
        <p:txBody>
          <a:bodyPr wrap="square" anchor="ctr" lIns="36000" rIns="36000" tIns="36000" bIns="36000">
            <a:noAutofit/>
          </a:bodyPr>
          <a:lstStyle/>
          <a:p>
            <a:pPr algn="ctr" rtl="1">
              <a:lnSpc>
                <a:spcPct val="100000"/>
              </a:lnSpc>
              <a:spcAft>
                <a:spcPts val="0"/>
              </a:spcAft>
            </a:pPr>
            <a:r>
              <a:rPr sz="3400" b="1" lang="fa-IR">
                <a:solidFill>
                  <a:srgbClr val="0A3D62"/>
                </a:solidFill>
                <a:latin typeface="Times New Roman"/>
                <a:cs typeface="B Titr"/>
              </a:rPr>
              <a:t>۴/۷۷</a:t>
            </a:r>
          </a:p>
        </p:txBody>
      </p:sp>
      <p:sp>
        <p:nvSpPr>
          <p:cNvPr id="8" name="TextBox 7"/>
          <p:cNvSpPr txBox="1"/>
          <p:nvPr/>
        </p:nvSpPr>
        <p:spPr>
          <a:xfrm>
            <a:off x="8292000" y="2394000"/>
            <a:ext cx="3155999" cy="324000"/>
          </a:xfrm>
          <a:prstGeom prst="rect">
            <a:avLst/>
          </a:prstGeom>
          <a:noFill/>
        </p:spPr>
        <p:txBody>
          <a:bodyPr wrap="square" anchor="ctr" lIns="36000" rIns="36000" tIns="36000" bIns="36000">
            <a:noAutofit/>
          </a:bodyPr>
          <a:lstStyle/>
          <a:p>
            <a:pPr algn="ctr" rtl="1">
              <a:lnSpc>
                <a:spcPct val="100000"/>
              </a:lnSpc>
              <a:spcAft>
                <a:spcPts val="0"/>
              </a:spcAft>
            </a:pPr>
            <a:r>
              <a:rPr sz="1600" b="0" lang="fa-IR">
                <a:solidFill>
                  <a:srgbClr val="5B6B7C"/>
                </a:solidFill>
                <a:latin typeface="Times New Roman"/>
                <a:cs typeface="B Nazanin"/>
              </a:rPr>
              <a:t>نسبت خطر (۱/۳۹ تا ۱۶/۴۴)</a:t>
            </a:r>
          </a:p>
        </p:txBody>
      </p:sp>
      <p:sp>
        <p:nvSpPr>
          <p:cNvPr id="9" name="Rounded Rectangle 8"/>
          <p:cNvSpPr/>
          <p:nvPr/>
        </p:nvSpPr>
        <p:spPr>
          <a:xfrm>
            <a:off x="4380000" y="1314000"/>
            <a:ext cx="3480000" cy="1548000"/>
          </a:xfrm>
          <a:prstGeom prst="roundRect">
            <a:avLst>
              <a:gd name="adj" fmla="val 7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10" name="Rectangle 9"/>
          <p:cNvSpPr/>
          <p:nvPr/>
        </p:nvSpPr>
        <p:spPr>
          <a:xfrm>
            <a:off x="7759199" y="1422000"/>
            <a:ext cx="64800" cy="1332000"/>
          </a:xfrm>
          <a:prstGeom prst="rect">
            <a:avLst/>
          </a:prstGeom>
          <a:solidFill>
            <a:srgbClr val="1F6FB2"/>
          </a:solidFill>
          <a:ln>
            <a:noFill/>
          </a:ln>
          <a:effectLst/>
        </p:spPr>
        <p:txBody>
          <a:bodyPr rtlCol="0" anchor="ctr"/>
          <a:lstStyle/>
          <a:p>
            <a:pPr algn="ctr"/>
          </a:p>
        </p:txBody>
      </p:sp>
      <p:sp>
        <p:nvSpPr>
          <p:cNvPr id="11" name="TextBox 10"/>
          <p:cNvSpPr txBox="1"/>
          <p:nvPr/>
        </p:nvSpPr>
        <p:spPr>
          <a:xfrm>
            <a:off x="4488000" y="1350000"/>
            <a:ext cx="3155999" cy="360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1B2A41"/>
                </a:solidFill>
                <a:latin typeface="Times New Roman"/>
                <a:cs typeface="B Nazanin"/>
              </a:rPr>
              <a:t>سرگیجه</a:t>
            </a:r>
          </a:p>
        </p:txBody>
      </p:sp>
      <p:sp>
        <p:nvSpPr>
          <p:cNvPr id="12" name="TextBox 11"/>
          <p:cNvSpPr txBox="1"/>
          <p:nvPr/>
        </p:nvSpPr>
        <p:spPr>
          <a:xfrm>
            <a:off x="4488000" y="1692000"/>
            <a:ext cx="3155999" cy="684000"/>
          </a:xfrm>
          <a:prstGeom prst="rect">
            <a:avLst/>
          </a:prstGeom>
          <a:noFill/>
        </p:spPr>
        <p:txBody>
          <a:bodyPr wrap="square" anchor="ctr" lIns="36000" rIns="36000" tIns="36000" bIns="36000">
            <a:noAutofit/>
          </a:bodyPr>
          <a:lstStyle/>
          <a:p>
            <a:pPr algn="ctr" rtl="1">
              <a:lnSpc>
                <a:spcPct val="100000"/>
              </a:lnSpc>
              <a:spcAft>
                <a:spcPts val="0"/>
              </a:spcAft>
            </a:pPr>
            <a:r>
              <a:rPr sz="3400" b="1" lang="fa-IR">
                <a:solidFill>
                  <a:srgbClr val="0A3D62"/>
                </a:solidFill>
                <a:latin typeface="Times New Roman"/>
                <a:cs typeface="B Titr"/>
              </a:rPr>
              <a:t>۱/۳۶</a:t>
            </a:r>
          </a:p>
        </p:txBody>
      </p:sp>
      <p:sp>
        <p:nvSpPr>
          <p:cNvPr id="13" name="TextBox 12"/>
          <p:cNvSpPr txBox="1"/>
          <p:nvPr/>
        </p:nvSpPr>
        <p:spPr>
          <a:xfrm>
            <a:off x="4488000" y="2394000"/>
            <a:ext cx="3155999" cy="324000"/>
          </a:xfrm>
          <a:prstGeom prst="rect">
            <a:avLst/>
          </a:prstGeom>
          <a:noFill/>
        </p:spPr>
        <p:txBody>
          <a:bodyPr wrap="square" anchor="ctr" lIns="36000" rIns="36000" tIns="36000" bIns="36000">
            <a:noAutofit/>
          </a:bodyPr>
          <a:lstStyle/>
          <a:p>
            <a:pPr algn="ctr" rtl="1">
              <a:lnSpc>
                <a:spcPct val="100000"/>
              </a:lnSpc>
              <a:spcAft>
                <a:spcPts val="0"/>
              </a:spcAft>
            </a:pPr>
            <a:r>
              <a:rPr sz="1600" b="0" lang="fa-IR">
                <a:solidFill>
                  <a:srgbClr val="5B6B7C"/>
                </a:solidFill>
                <a:latin typeface="Times New Roman"/>
                <a:cs typeface="B Nazanin"/>
              </a:rPr>
              <a:t>نسبت خطر (۱/۰۲ تا ۱/۸۱)</a:t>
            </a:r>
          </a:p>
        </p:txBody>
      </p:sp>
      <p:sp>
        <p:nvSpPr>
          <p:cNvPr id="14" name="Rounded Rectangle 13"/>
          <p:cNvSpPr/>
          <p:nvPr/>
        </p:nvSpPr>
        <p:spPr>
          <a:xfrm>
            <a:off x="575999" y="1314000"/>
            <a:ext cx="3480000" cy="1548000"/>
          </a:xfrm>
          <a:prstGeom prst="roundRect">
            <a:avLst>
              <a:gd name="adj" fmla="val 7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15" name="Rectangle 14"/>
          <p:cNvSpPr/>
          <p:nvPr/>
        </p:nvSpPr>
        <p:spPr>
          <a:xfrm>
            <a:off x="3955199" y="1422000"/>
            <a:ext cx="64800" cy="1332000"/>
          </a:xfrm>
          <a:prstGeom prst="rect">
            <a:avLst/>
          </a:prstGeom>
          <a:solidFill>
            <a:srgbClr val="1F6FB2"/>
          </a:solidFill>
          <a:ln>
            <a:noFill/>
          </a:ln>
          <a:effectLst/>
        </p:spPr>
        <p:txBody>
          <a:bodyPr rtlCol="0" anchor="ctr"/>
          <a:lstStyle/>
          <a:p>
            <a:pPr algn="ctr"/>
          </a:p>
        </p:txBody>
      </p:sp>
      <p:sp>
        <p:nvSpPr>
          <p:cNvPr id="16" name="TextBox 15"/>
          <p:cNvSpPr txBox="1"/>
          <p:nvPr/>
        </p:nvSpPr>
        <p:spPr>
          <a:xfrm>
            <a:off x="683999" y="1350000"/>
            <a:ext cx="3155999" cy="360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1B2A41"/>
                </a:solidFill>
                <a:latin typeface="Times New Roman"/>
                <a:cs typeface="B Nazanin"/>
              </a:rPr>
              <a:t>تهوع و استفراغ پس از عمل</a:t>
            </a:r>
          </a:p>
        </p:txBody>
      </p:sp>
      <p:sp>
        <p:nvSpPr>
          <p:cNvPr id="17" name="TextBox 16"/>
          <p:cNvSpPr txBox="1"/>
          <p:nvPr/>
        </p:nvSpPr>
        <p:spPr>
          <a:xfrm>
            <a:off x="683999" y="1692000"/>
            <a:ext cx="3155999" cy="684000"/>
          </a:xfrm>
          <a:prstGeom prst="rect">
            <a:avLst/>
          </a:prstGeom>
          <a:noFill/>
        </p:spPr>
        <p:txBody>
          <a:bodyPr wrap="square" anchor="ctr" lIns="36000" rIns="36000" tIns="36000" bIns="36000">
            <a:noAutofit/>
          </a:bodyPr>
          <a:lstStyle/>
          <a:p>
            <a:pPr algn="ctr" rtl="1">
              <a:lnSpc>
                <a:spcPct val="100000"/>
              </a:lnSpc>
              <a:spcAft>
                <a:spcPts val="0"/>
              </a:spcAft>
            </a:pPr>
            <a:r>
              <a:rPr sz="2600" b="1" lang="fa-IR">
                <a:solidFill>
                  <a:srgbClr val="0A3D62"/>
                </a:solidFill>
                <a:latin typeface="Times New Roman"/>
                <a:cs typeface="B Titr"/>
              </a:rPr>
              <a:t>بدون تفاوت</a:t>
            </a:r>
          </a:p>
        </p:txBody>
      </p:sp>
      <p:sp>
        <p:nvSpPr>
          <p:cNvPr id="18" name="TextBox 17"/>
          <p:cNvSpPr txBox="1"/>
          <p:nvPr/>
        </p:nvSpPr>
        <p:spPr>
          <a:xfrm>
            <a:off x="683999" y="2394000"/>
            <a:ext cx="3155999" cy="324000"/>
          </a:xfrm>
          <a:prstGeom prst="rect">
            <a:avLst/>
          </a:prstGeom>
          <a:noFill/>
        </p:spPr>
        <p:txBody>
          <a:bodyPr wrap="square" anchor="ctr" lIns="36000" rIns="36000" tIns="36000" bIns="36000">
            <a:noAutofit/>
          </a:bodyPr>
          <a:lstStyle/>
          <a:p>
            <a:pPr algn="ctr" rtl="1">
              <a:lnSpc>
                <a:spcPct val="100000"/>
              </a:lnSpc>
              <a:spcAft>
                <a:spcPts val="0"/>
              </a:spcAft>
            </a:pPr>
            <a:r>
              <a:rPr sz="1600" b="0" lang="fa-IR">
                <a:solidFill>
                  <a:srgbClr val="5B6B7C"/>
                </a:solidFill>
                <a:latin typeface="Times New Roman"/>
                <a:cs typeface="B Nazanin"/>
              </a:rPr>
              <a:t>تفاوت معنادار نبود</a:t>
            </a:r>
          </a:p>
        </p:txBody>
      </p:sp>
      <p:sp>
        <p:nvSpPr>
          <p:cNvPr id="19" name="TextBox 18"/>
          <p:cNvSpPr txBox="1"/>
          <p:nvPr/>
        </p:nvSpPr>
        <p:spPr>
          <a:xfrm>
            <a:off x="576000" y="2898000"/>
            <a:ext cx="11088000" cy="288000"/>
          </a:xfrm>
          <a:prstGeom prst="rect">
            <a:avLst/>
          </a:prstGeom>
          <a:noFill/>
        </p:spPr>
        <p:txBody>
          <a:bodyPr wrap="square" anchor="t" lIns="36000" rIns="36000" tIns="36000" bIns="36000">
            <a:noAutofit/>
          </a:bodyPr>
          <a:lstStyle/>
          <a:p>
            <a:pPr algn="ctr" rtl="1">
              <a:lnSpc>
                <a:spcPct val="100000"/>
              </a:lnSpc>
              <a:spcAft>
                <a:spcPts val="0"/>
              </a:spcAft>
            </a:pPr>
            <a:r>
              <a:rPr sz="1600" b="1" lang="fa-IR">
                <a:solidFill>
                  <a:srgbClr val="5B6B7C"/>
                </a:solidFill>
                <a:latin typeface="Times New Roman"/>
                <a:cs typeface="B Nazanin"/>
              </a:rPr>
              <a:t>داده‌های تجمیعی فراتحلیل </a:t>
            </a:r>
            <a:r>
              <a:rPr sz="1500" b="1" lang="en-US">
                <a:solidFill>
                  <a:srgbClr val="5B6B7C"/>
                </a:solidFill>
                <a:latin typeface="Times New Roman"/>
                <a:cs typeface="B Nazanin"/>
              </a:rPr>
              <a:t>Hung 2024</a:t>
            </a:r>
            <a:r>
              <a:rPr sz="1600" b="1" lang="fa-IR">
                <a:solidFill>
                  <a:srgbClr val="5B6B7C"/>
                </a:solidFill>
                <a:latin typeface="Times New Roman"/>
                <a:cs typeface="B Nazanin"/>
              </a:rPr>
              <a:t>؛ در کارآزمایی‌های اسکتامین به‌تنهایی، خطر این عوارض بالاتر نبود.</a:t>
            </a:r>
          </a:p>
        </p:txBody>
      </p:sp>
      <p:sp>
        <p:nvSpPr>
          <p:cNvPr id="20" name="TextBox 19"/>
          <p:cNvSpPr txBox="1"/>
          <p:nvPr/>
        </p:nvSpPr>
        <p:spPr>
          <a:xfrm>
            <a:off x="576000" y="3240000"/>
            <a:ext cx="11088000" cy="2448000"/>
          </a:xfrm>
          <a:prstGeom prst="rect">
            <a:avLst/>
          </a:prstGeom>
          <a:noFill/>
        </p:spPr>
        <p:txBody>
          <a:bodyPr wrap="square" anchor="t" lIns="36000" rIns="36000" tIns="36000" bIns="36000">
            <a:noAutofit/>
          </a:bodyPr>
          <a:lstStyle/>
          <a:p>
            <a:pPr algn="just" rtl="1" marR="324000" indent="-324000">
              <a:lnSpc>
                <a:spcPct val="115000"/>
              </a:lnSpc>
              <a:spcAft>
                <a:spcPts val="800"/>
              </a:spcAft>
              <a:buClr>
                <a:srgbClr val="1F6FB2"/>
              </a:buClr>
              <a:buSzPct val="80000"/>
              <a:buFont typeface="Arial"/>
              <a:buChar char="■"/>
            </a:pPr>
            <a:r>
              <a:rPr sz="1900" b="1" lang="en-US">
                <a:solidFill>
                  <a:srgbClr val="0A3D62"/>
                </a:solidFill>
                <a:latin typeface="Times New Roman"/>
                <a:cs typeface="B Nazanin"/>
              </a:rPr>
              <a:t>Wang 2024</a:t>
            </a:r>
            <a:r>
              <a:rPr sz="2000" b="1" lang="fa-IR">
                <a:solidFill>
                  <a:srgbClr val="1B2A41"/>
                </a:solidFill>
                <a:latin typeface="Times New Roman"/>
                <a:cs typeface="B Nazanin"/>
              </a:rPr>
              <a:t>؛ عوارض عصبی‌روانی در ۴۵/۱ درصد گروه اسکتامین و ۲۲/۰ درصد گروه دارونما؛ کمتر از یک روز، بدون نیاز به درمان دارویی و بدون عارضه شدید</a:t>
            </a:r>
          </a:p>
          <a:p>
            <a:pPr algn="just" rtl="1" marR="324000" indent="-324000">
              <a:lnSpc>
                <a:spcPct val="115000"/>
              </a:lnSpc>
              <a:spcAft>
                <a:spcPts val="800"/>
              </a:spcAft>
              <a:buClr>
                <a:srgbClr val="1F6FB2"/>
              </a:buClr>
              <a:buSzPct val="80000"/>
              <a:buFont typeface="Arial"/>
              <a:buChar char="■"/>
            </a:pPr>
            <a:r>
              <a:rPr sz="1900" b="1" lang="en-US">
                <a:solidFill>
                  <a:srgbClr val="0A3D62"/>
                </a:solidFill>
                <a:latin typeface="Times New Roman"/>
                <a:cs typeface="B Nazanin"/>
              </a:rPr>
              <a:t>Wang 2022</a:t>
            </a:r>
            <a:r>
              <a:rPr sz="2000" b="1" lang="fa-IR">
                <a:solidFill>
                  <a:srgbClr val="1B2A41"/>
                </a:solidFill>
                <a:latin typeface="Times New Roman"/>
                <a:cs typeface="B Nazanin"/>
              </a:rPr>
              <a:t>؛ علائم تجزیه‌ای پس از ۰/۵ میلی‌گرم بر کیلوگرم کتامین تا ۶۰ دقیقه پس از پایان انفوزیون برطرف شد.</a:t>
            </a:r>
          </a:p>
          <a:p>
            <a:pPr algn="just" rtl="1" marR="324000" indent="-324000">
              <a:lnSpc>
                <a:spcPct val="115000"/>
              </a:lnSpc>
              <a:spcAft>
                <a:spcPts val="800"/>
              </a:spcAft>
              <a:buClr>
                <a:srgbClr val="1F6FB2"/>
              </a:buClr>
              <a:buSzPct val="80000"/>
              <a:buFont typeface="Arial"/>
              <a:buChar char="■"/>
            </a:pPr>
            <a:r>
              <a:rPr sz="2000" b="1" lang="fa-IR">
                <a:solidFill>
                  <a:srgbClr val="1B2A41"/>
                </a:solidFill>
                <a:latin typeface="Times New Roman"/>
                <a:cs typeface="B Nazanin"/>
              </a:rPr>
              <a:t>مرورهای دیگر تاری دید و دوبینی را هم گزارش کرده‌اند.</a:t>
            </a:r>
          </a:p>
          <a:p>
            <a:pPr algn="just" rtl="1" marR="324000" indent="-324000">
              <a:lnSpc>
                <a:spcPct val="115000"/>
              </a:lnSpc>
              <a:spcAft>
                <a:spcPts val="800"/>
              </a:spcAft>
              <a:buClr>
                <a:srgbClr val="1F6FB2"/>
              </a:buClr>
              <a:buSzPct val="80000"/>
              <a:buFont typeface="Arial"/>
              <a:buChar char="■"/>
            </a:pPr>
            <a:r>
              <a:rPr sz="2000" b="1" lang="fa-IR">
                <a:solidFill>
                  <a:srgbClr val="1B2A41"/>
                </a:solidFill>
                <a:latin typeface="Times New Roman"/>
                <a:cs typeface="B Nazanin"/>
              </a:rPr>
              <a:t>شیردهی: داده محدود است، اما دوز منفرد یا انفوزیون اسکتامین وریدی حین یا پس از سزارین ممکن است بر نوزاد شیرخوار اثری نداشته باشد.</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blipFill dpi="0" rotWithShape="1">
          <a:blip r:embed="rId2">
            <a:lum/>
          </a:blip>
          <a:srcRect/>
          <a:stretch>
            <a:fillRect/>
          </a:stretch>
        </a:blipFill>
        <a:effectLst/>
      </p:bgPr>
    </p:bg>
    <p:spTree>
      <p:nvGrpSpPr>
        <p:cNvPr id="1" name=""/>
        <p:cNvGrpSpPr/>
        <p:nvPr/>
      </p:nvGrpSpPr>
      <p:grpSpPr/>
      <p:sp>
        <p:nvSpPr>
          <p:cNvPr id="2" name="TextBox 1"/>
          <p:cNvSpPr txBox="1"/>
          <p:nvPr/>
        </p:nvSpPr>
        <p:spPr>
          <a:xfrm>
            <a:off x="540000" y="198000"/>
            <a:ext cx="11124000" cy="558000"/>
          </a:xfrm>
          <a:prstGeom prst="rect">
            <a:avLst/>
          </a:prstGeom>
          <a:noFill/>
        </p:spPr>
        <p:txBody>
          <a:bodyPr wrap="square" anchor="ctr" lIns="36000" rIns="36000" tIns="36000" bIns="36000">
            <a:noAutofit/>
          </a:bodyPr>
          <a:lstStyle/>
          <a:p>
            <a:pPr algn="ctr" rtl="1">
              <a:lnSpc>
                <a:spcPct val="100000"/>
              </a:lnSpc>
              <a:spcAft>
                <a:spcPts val="0"/>
              </a:spcAft>
            </a:pPr>
            <a:r>
              <a:rPr sz="2800" b="1" lang="fa-IR">
                <a:solidFill>
                  <a:srgbClr val="4472C4"/>
                </a:solidFill>
                <a:latin typeface="Times New Roman"/>
                <a:cs typeface="B Titr"/>
              </a:rPr>
              <a:t>بحث </a:t>
            </a:r>
            <a:r>
              <a:rPr sz="2600" b="1" lang="en-US">
                <a:solidFill>
                  <a:srgbClr val="4472C4"/>
                </a:solidFill>
                <a:latin typeface="Times New Roman"/>
                <a:cs typeface="B Nazanin"/>
              </a:rPr>
              <a:t>(Discussion)</a:t>
            </a:r>
          </a:p>
        </p:txBody>
      </p:sp>
      <p:sp>
        <p:nvSpPr>
          <p:cNvPr id="3" name="TextBox 2"/>
          <p:cNvSpPr txBox="1"/>
          <p:nvPr/>
        </p:nvSpPr>
        <p:spPr>
          <a:xfrm>
            <a:off x="540000" y="737999"/>
            <a:ext cx="11124000" cy="360000"/>
          </a:xfrm>
          <a:prstGeom prst="rect">
            <a:avLst/>
          </a:prstGeom>
          <a:noFill/>
        </p:spPr>
        <p:txBody>
          <a:bodyPr wrap="square" anchor="ctr" lIns="36000" rIns="36000" tIns="36000" bIns="36000">
            <a:noAutofit/>
          </a:bodyPr>
          <a:lstStyle/>
          <a:p>
            <a:pPr algn="ctr" rtl="1">
              <a:lnSpc>
                <a:spcPct val="100000"/>
              </a:lnSpc>
              <a:spcAft>
                <a:spcPts val="0"/>
              </a:spcAft>
            </a:pPr>
            <a:r>
              <a:rPr sz="2200" b="1" lang="fa-IR">
                <a:solidFill>
                  <a:srgbClr val="0A3D62"/>
                </a:solidFill>
                <a:latin typeface="Times New Roman"/>
                <a:cs typeface="B Nazanin"/>
              </a:rPr>
              <a:t>جایگاه در مراقبت یکپارچه سلامت روان مادر</a:t>
            </a:r>
          </a:p>
        </p:txBody>
      </p:sp>
      <p:sp>
        <p:nvSpPr>
          <p:cNvPr id="4" name="Rounded Rectangle 3"/>
          <p:cNvSpPr/>
          <p:nvPr/>
        </p:nvSpPr>
        <p:spPr>
          <a:xfrm>
            <a:off x="9676800" y="1494000"/>
            <a:ext cx="1987200" cy="1440000"/>
          </a:xfrm>
          <a:prstGeom prst="roundRect">
            <a:avLst>
              <a:gd name="adj" fmla="val 8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5" name="Oval 4"/>
          <p:cNvSpPr/>
          <p:nvPr/>
        </p:nvSpPr>
        <p:spPr>
          <a:xfrm>
            <a:off x="10490400" y="1314000"/>
            <a:ext cx="360000" cy="360000"/>
          </a:xfrm>
          <a:prstGeom prst="ellipse">
            <a:avLst/>
          </a:prstGeom>
          <a:solidFill>
            <a:srgbClr val="1F6FB2"/>
          </a:solidFill>
          <a:ln w="25400">
            <a:solidFill>
              <a:srgbClr val="FFFFFF"/>
            </a:solidFill>
          </a:ln>
          <a:effectLst/>
        </p:spPr>
        <p:txBody>
          <a:bodyPr rtlCol="0" anchor="ctr"/>
          <a:lstStyle/>
          <a:p>
            <a:pPr algn="ctr"/>
          </a:p>
        </p:txBody>
      </p:sp>
      <p:sp>
        <p:nvSpPr>
          <p:cNvPr id="6" name="TextBox 5"/>
          <p:cNvSpPr txBox="1"/>
          <p:nvPr/>
        </p:nvSpPr>
        <p:spPr>
          <a:xfrm>
            <a:off x="10490400" y="1314000"/>
            <a:ext cx="360000" cy="360000"/>
          </a:xfrm>
          <a:prstGeom prst="rect">
            <a:avLst/>
          </a:prstGeom>
          <a:noFill/>
        </p:spPr>
        <p:txBody>
          <a:bodyPr wrap="square" anchor="ctr" lIns="0" rIns="0" tIns="0" bIns="0">
            <a:noAutofit/>
          </a:bodyPr>
          <a:lstStyle/>
          <a:p>
            <a:pPr algn="ctr" rtl="1">
              <a:lnSpc>
                <a:spcPct val="100000"/>
              </a:lnSpc>
              <a:spcAft>
                <a:spcPts val="0"/>
              </a:spcAft>
            </a:pPr>
            <a:r>
              <a:rPr sz="1600" b="1" lang="fa-IR">
                <a:solidFill>
                  <a:srgbClr val="FFFFFF"/>
                </a:solidFill>
                <a:latin typeface="Times New Roman"/>
                <a:cs typeface="B Titr"/>
              </a:rPr>
              <a:t>۱</a:t>
            </a:r>
          </a:p>
        </p:txBody>
      </p:sp>
      <p:sp>
        <p:nvSpPr>
          <p:cNvPr id="7" name="TextBox 6"/>
          <p:cNvSpPr txBox="1"/>
          <p:nvPr/>
        </p:nvSpPr>
        <p:spPr>
          <a:xfrm>
            <a:off x="9748800" y="1745999"/>
            <a:ext cx="1843200" cy="1152000"/>
          </a:xfrm>
          <a:prstGeom prst="rect">
            <a:avLst/>
          </a:prstGeom>
          <a:noFill/>
        </p:spPr>
        <p:txBody>
          <a:bodyPr wrap="square" anchor="ctr" lIns="36000" rIns="36000" tIns="36000" bIns="36000">
            <a:noAutofit/>
          </a:bodyPr>
          <a:lstStyle/>
          <a:p>
            <a:pPr algn="ctr" rtl="1">
              <a:lnSpc>
                <a:spcPct val="105000"/>
              </a:lnSpc>
              <a:spcAft>
                <a:spcPts val="0"/>
              </a:spcAft>
            </a:pPr>
            <a:r>
              <a:rPr sz="1900" b="1" lang="fa-IR">
                <a:solidFill>
                  <a:srgbClr val="0A3D62"/>
                </a:solidFill>
                <a:latin typeface="Times New Roman"/>
                <a:cs typeface="B Nazanin"/>
              </a:rPr>
              <a:t>غربالگری علائم افسردگی در بارداری</a:t>
            </a:r>
          </a:p>
        </p:txBody>
      </p:sp>
      <p:cxnSp>
        <p:nvCxnSpPr>
          <p:cNvPr id="8" name="Connector 7"/>
          <p:cNvCxnSpPr/>
          <p:nvPr/>
        </p:nvCxnSpPr>
        <p:spPr>
          <a:xfrm flipH="1">
            <a:off x="9417599" y="2214000"/>
            <a:ext cx="230401" cy="0"/>
          </a:xfrm>
          <a:prstGeom prst="line">
            <a:avLst/>
          </a:prstGeom>
          <a:ln w="28575">
            <a:solidFill>
              <a:srgbClr val="1F6FB2"/>
            </a:solidFill>
            <a:round/>
            <a:tailEnd type="triangle" w="med" len="med"/>
          </a:ln>
        </p:spPr>
      </p:cxnSp>
      <p:sp>
        <p:nvSpPr>
          <p:cNvPr id="9" name="Rounded Rectangle 8"/>
          <p:cNvSpPr/>
          <p:nvPr/>
        </p:nvSpPr>
        <p:spPr>
          <a:xfrm>
            <a:off x="7401600" y="1494000"/>
            <a:ext cx="1987200" cy="1440000"/>
          </a:xfrm>
          <a:prstGeom prst="roundRect">
            <a:avLst>
              <a:gd name="adj" fmla="val 8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10" name="Oval 9"/>
          <p:cNvSpPr/>
          <p:nvPr/>
        </p:nvSpPr>
        <p:spPr>
          <a:xfrm>
            <a:off x="8215200" y="1314000"/>
            <a:ext cx="360000" cy="360000"/>
          </a:xfrm>
          <a:prstGeom prst="ellipse">
            <a:avLst/>
          </a:prstGeom>
          <a:solidFill>
            <a:srgbClr val="1F6FB2"/>
          </a:solidFill>
          <a:ln w="25400">
            <a:solidFill>
              <a:srgbClr val="FFFFFF"/>
            </a:solidFill>
          </a:ln>
          <a:effectLst/>
        </p:spPr>
        <p:txBody>
          <a:bodyPr rtlCol="0" anchor="ctr"/>
          <a:lstStyle/>
          <a:p>
            <a:pPr algn="ctr"/>
          </a:p>
        </p:txBody>
      </p:sp>
      <p:sp>
        <p:nvSpPr>
          <p:cNvPr id="11" name="TextBox 10"/>
          <p:cNvSpPr txBox="1"/>
          <p:nvPr/>
        </p:nvSpPr>
        <p:spPr>
          <a:xfrm>
            <a:off x="8215200" y="1314000"/>
            <a:ext cx="360000" cy="360000"/>
          </a:xfrm>
          <a:prstGeom prst="rect">
            <a:avLst/>
          </a:prstGeom>
          <a:noFill/>
        </p:spPr>
        <p:txBody>
          <a:bodyPr wrap="square" anchor="ctr" lIns="0" rIns="0" tIns="0" bIns="0">
            <a:noAutofit/>
          </a:bodyPr>
          <a:lstStyle/>
          <a:p>
            <a:pPr algn="ctr" rtl="1">
              <a:lnSpc>
                <a:spcPct val="100000"/>
              </a:lnSpc>
              <a:spcAft>
                <a:spcPts val="0"/>
              </a:spcAft>
            </a:pPr>
            <a:r>
              <a:rPr sz="1600" b="1" lang="fa-IR">
                <a:solidFill>
                  <a:srgbClr val="FFFFFF"/>
                </a:solidFill>
                <a:latin typeface="Times New Roman"/>
                <a:cs typeface="B Titr"/>
              </a:rPr>
              <a:t>۲</a:t>
            </a:r>
          </a:p>
        </p:txBody>
      </p:sp>
      <p:sp>
        <p:nvSpPr>
          <p:cNvPr id="12" name="TextBox 11"/>
          <p:cNvSpPr txBox="1"/>
          <p:nvPr/>
        </p:nvSpPr>
        <p:spPr>
          <a:xfrm>
            <a:off x="7473599" y="1745999"/>
            <a:ext cx="1843200" cy="1152000"/>
          </a:xfrm>
          <a:prstGeom prst="rect">
            <a:avLst/>
          </a:prstGeom>
          <a:noFill/>
        </p:spPr>
        <p:txBody>
          <a:bodyPr wrap="square" anchor="ctr" lIns="36000" rIns="36000" tIns="36000" bIns="36000">
            <a:noAutofit/>
          </a:bodyPr>
          <a:lstStyle/>
          <a:p>
            <a:pPr algn="ctr" rtl="1">
              <a:lnSpc>
                <a:spcPct val="105000"/>
              </a:lnSpc>
              <a:spcAft>
                <a:spcPts val="0"/>
              </a:spcAft>
            </a:pPr>
            <a:r>
              <a:rPr sz="1900" b="1" lang="fa-IR">
                <a:solidFill>
                  <a:srgbClr val="0A3D62"/>
                </a:solidFill>
                <a:latin typeface="Times New Roman"/>
                <a:cs typeface="B Nazanin"/>
              </a:rPr>
              <a:t>رضایت آگاهانه</a:t>
            </a:r>
          </a:p>
        </p:txBody>
      </p:sp>
      <p:cxnSp>
        <p:nvCxnSpPr>
          <p:cNvPr id="13" name="Connector 12"/>
          <p:cNvCxnSpPr/>
          <p:nvPr/>
        </p:nvCxnSpPr>
        <p:spPr>
          <a:xfrm flipH="1">
            <a:off x="7142399" y="2214000"/>
            <a:ext cx="230401" cy="0"/>
          </a:xfrm>
          <a:prstGeom prst="line">
            <a:avLst/>
          </a:prstGeom>
          <a:ln w="28575">
            <a:solidFill>
              <a:srgbClr val="1F6FB2"/>
            </a:solidFill>
            <a:round/>
            <a:tailEnd type="triangle" w="med" len="med"/>
          </a:ln>
        </p:spPr>
      </p:cxnSp>
      <p:sp>
        <p:nvSpPr>
          <p:cNvPr id="14" name="Rounded Rectangle 13"/>
          <p:cNvSpPr/>
          <p:nvPr/>
        </p:nvSpPr>
        <p:spPr>
          <a:xfrm>
            <a:off x="5126399" y="1494000"/>
            <a:ext cx="1987200" cy="1440000"/>
          </a:xfrm>
          <a:prstGeom prst="roundRect">
            <a:avLst>
              <a:gd name="adj" fmla="val 8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15" name="Oval 14"/>
          <p:cNvSpPr/>
          <p:nvPr/>
        </p:nvSpPr>
        <p:spPr>
          <a:xfrm>
            <a:off x="5939999" y="1314000"/>
            <a:ext cx="360000" cy="360000"/>
          </a:xfrm>
          <a:prstGeom prst="ellipse">
            <a:avLst/>
          </a:prstGeom>
          <a:solidFill>
            <a:srgbClr val="1F6FB2"/>
          </a:solidFill>
          <a:ln w="25400">
            <a:solidFill>
              <a:srgbClr val="FFFFFF"/>
            </a:solidFill>
          </a:ln>
          <a:effectLst/>
        </p:spPr>
        <p:txBody>
          <a:bodyPr rtlCol="0" anchor="ctr"/>
          <a:lstStyle/>
          <a:p>
            <a:pPr algn="ctr"/>
          </a:p>
        </p:txBody>
      </p:sp>
      <p:sp>
        <p:nvSpPr>
          <p:cNvPr id="16" name="TextBox 15"/>
          <p:cNvSpPr txBox="1"/>
          <p:nvPr/>
        </p:nvSpPr>
        <p:spPr>
          <a:xfrm>
            <a:off x="5939999" y="1314000"/>
            <a:ext cx="360000" cy="360000"/>
          </a:xfrm>
          <a:prstGeom prst="rect">
            <a:avLst/>
          </a:prstGeom>
          <a:noFill/>
        </p:spPr>
        <p:txBody>
          <a:bodyPr wrap="square" anchor="ctr" lIns="0" rIns="0" tIns="0" bIns="0">
            <a:noAutofit/>
          </a:bodyPr>
          <a:lstStyle/>
          <a:p>
            <a:pPr algn="ctr" rtl="1">
              <a:lnSpc>
                <a:spcPct val="100000"/>
              </a:lnSpc>
              <a:spcAft>
                <a:spcPts val="0"/>
              </a:spcAft>
            </a:pPr>
            <a:r>
              <a:rPr sz="1600" b="1" lang="fa-IR">
                <a:solidFill>
                  <a:srgbClr val="FFFFFF"/>
                </a:solidFill>
                <a:latin typeface="Times New Roman"/>
                <a:cs typeface="B Titr"/>
              </a:rPr>
              <a:t>۳</a:t>
            </a:r>
          </a:p>
        </p:txBody>
      </p:sp>
      <p:sp>
        <p:nvSpPr>
          <p:cNvPr id="17" name="TextBox 16"/>
          <p:cNvSpPr txBox="1"/>
          <p:nvPr/>
        </p:nvSpPr>
        <p:spPr>
          <a:xfrm>
            <a:off x="5198399" y="1745999"/>
            <a:ext cx="1843200" cy="1152000"/>
          </a:xfrm>
          <a:prstGeom prst="rect">
            <a:avLst/>
          </a:prstGeom>
          <a:noFill/>
        </p:spPr>
        <p:txBody>
          <a:bodyPr wrap="square" anchor="ctr" lIns="36000" rIns="36000" tIns="36000" bIns="36000">
            <a:noAutofit/>
          </a:bodyPr>
          <a:lstStyle/>
          <a:p>
            <a:pPr algn="ctr" rtl="1">
              <a:lnSpc>
                <a:spcPct val="105000"/>
              </a:lnSpc>
              <a:spcAft>
                <a:spcPts val="0"/>
              </a:spcAft>
            </a:pPr>
            <a:r>
              <a:rPr sz="1900" b="1" lang="fa-IR">
                <a:solidFill>
                  <a:srgbClr val="0A3D62"/>
                </a:solidFill>
                <a:latin typeface="Times New Roman"/>
                <a:cs typeface="B Nazanin"/>
              </a:rPr>
              <a:t>تجویز هنگام سزارین</a:t>
            </a:r>
          </a:p>
        </p:txBody>
      </p:sp>
      <p:cxnSp>
        <p:nvCxnSpPr>
          <p:cNvPr id="18" name="Connector 17"/>
          <p:cNvCxnSpPr/>
          <p:nvPr/>
        </p:nvCxnSpPr>
        <p:spPr>
          <a:xfrm flipH="1">
            <a:off x="4867199" y="2214000"/>
            <a:ext cx="230400" cy="0"/>
          </a:xfrm>
          <a:prstGeom prst="line">
            <a:avLst/>
          </a:prstGeom>
          <a:ln w="28575">
            <a:solidFill>
              <a:srgbClr val="1F6FB2"/>
            </a:solidFill>
            <a:round/>
            <a:tailEnd type="triangle" w="med" len="med"/>
          </a:ln>
        </p:spPr>
      </p:cxnSp>
      <p:sp>
        <p:nvSpPr>
          <p:cNvPr id="19" name="Rounded Rectangle 18"/>
          <p:cNvSpPr/>
          <p:nvPr/>
        </p:nvSpPr>
        <p:spPr>
          <a:xfrm>
            <a:off x="2851199" y="1494000"/>
            <a:ext cx="1987200" cy="1440000"/>
          </a:xfrm>
          <a:prstGeom prst="roundRect">
            <a:avLst>
              <a:gd name="adj" fmla="val 8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20" name="Oval 19"/>
          <p:cNvSpPr/>
          <p:nvPr/>
        </p:nvSpPr>
        <p:spPr>
          <a:xfrm>
            <a:off x="3664799" y="1314000"/>
            <a:ext cx="360000" cy="360000"/>
          </a:xfrm>
          <a:prstGeom prst="ellipse">
            <a:avLst/>
          </a:prstGeom>
          <a:solidFill>
            <a:srgbClr val="1F6FB2"/>
          </a:solidFill>
          <a:ln w="25400">
            <a:solidFill>
              <a:srgbClr val="FFFFFF"/>
            </a:solidFill>
          </a:ln>
          <a:effectLst/>
        </p:spPr>
        <p:txBody>
          <a:bodyPr rtlCol="0" anchor="ctr"/>
          <a:lstStyle/>
          <a:p>
            <a:pPr algn="ctr"/>
          </a:p>
        </p:txBody>
      </p:sp>
      <p:sp>
        <p:nvSpPr>
          <p:cNvPr id="21" name="TextBox 20"/>
          <p:cNvSpPr txBox="1"/>
          <p:nvPr/>
        </p:nvSpPr>
        <p:spPr>
          <a:xfrm>
            <a:off x="3664799" y="1314000"/>
            <a:ext cx="360000" cy="360000"/>
          </a:xfrm>
          <a:prstGeom prst="rect">
            <a:avLst/>
          </a:prstGeom>
          <a:noFill/>
        </p:spPr>
        <p:txBody>
          <a:bodyPr wrap="square" anchor="ctr" lIns="0" rIns="0" tIns="0" bIns="0">
            <a:noAutofit/>
          </a:bodyPr>
          <a:lstStyle/>
          <a:p>
            <a:pPr algn="ctr" rtl="1">
              <a:lnSpc>
                <a:spcPct val="100000"/>
              </a:lnSpc>
              <a:spcAft>
                <a:spcPts val="0"/>
              </a:spcAft>
            </a:pPr>
            <a:r>
              <a:rPr sz="1600" b="1" lang="fa-IR">
                <a:solidFill>
                  <a:srgbClr val="FFFFFF"/>
                </a:solidFill>
                <a:latin typeface="Times New Roman"/>
                <a:cs typeface="B Titr"/>
              </a:rPr>
              <a:t>۴</a:t>
            </a:r>
          </a:p>
        </p:txBody>
      </p:sp>
      <p:sp>
        <p:nvSpPr>
          <p:cNvPr id="22" name="TextBox 21"/>
          <p:cNvSpPr txBox="1"/>
          <p:nvPr/>
        </p:nvSpPr>
        <p:spPr>
          <a:xfrm>
            <a:off x="2923199" y="1745999"/>
            <a:ext cx="1843200" cy="1152000"/>
          </a:xfrm>
          <a:prstGeom prst="rect">
            <a:avLst/>
          </a:prstGeom>
          <a:noFill/>
        </p:spPr>
        <p:txBody>
          <a:bodyPr wrap="square" anchor="ctr" lIns="36000" rIns="36000" tIns="36000" bIns="36000">
            <a:noAutofit/>
          </a:bodyPr>
          <a:lstStyle/>
          <a:p>
            <a:pPr algn="ctr" rtl="1">
              <a:lnSpc>
                <a:spcPct val="105000"/>
              </a:lnSpc>
              <a:spcAft>
                <a:spcPts val="0"/>
              </a:spcAft>
            </a:pPr>
            <a:r>
              <a:rPr sz="1900" b="1" lang="fa-IR">
                <a:solidFill>
                  <a:srgbClr val="0A3D62"/>
                </a:solidFill>
                <a:latin typeface="Times New Roman"/>
                <a:cs typeface="B Nazanin"/>
              </a:rPr>
              <a:t>پایش عوارض تجزیه‌ای و ثبت</a:t>
            </a:r>
          </a:p>
        </p:txBody>
      </p:sp>
      <p:cxnSp>
        <p:nvCxnSpPr>
          <p:cNvPr id="23" name="Connector 22"/>
          <p:cNvCxnSpPr/>
          <p:nvPr/>
        </p:nvCxnSpPr>
        <p:spPr>
          <a:xfrm flipH="1">
            <a:off x="2591999" y="2214000"/>
            <a:ext cx="230400" cy="0"/>
          </a:xfrm>
          <a:prstGeom prst="line">
            <a:avLst/>
          </a:prstGeom>
          <a:ln w="28575">
            <a:solidFill>
              <a:srgbClr val="1F6FB2"/>
            </a:solidFill>
            <a:round/>
            <a:tailEnd type="triangle" w="med" len="med"/>
          </a:ln>
        </p:spPr>
      </p:cxnSp>
      <p:sp>
        <p:nvSpPr>
          <p:cNvPr id="24" name="Rounded Rectangle 23"/>
          <p:cNvSpPr/>
          <p:nvPr/>
        </p:nvSpPr>
        <p:spPr>
          <a:xfrm>
            <a:off x="575999" y="1494000"/>
            <a:ext cx="1987200" cy="1440000"/>
          </a:xfrm>
          <a:prstGeom prst="roundRect">
            <a:avLst>
              <a:gd name="adj" fmla="val 8000"/>
            </a:avLst>
          </a:prstGeom>
          <a:solidFill>
            <a:srgbClr val="FFFFFF"/>
          </a:solidFill>
          <a:ln>
            <a:noFill/>
          </a:ln>
          <a:effectLst>
            <a:outerShdw blurRad="90000" dist="28800" dir="5400000" algn="t" rotWithShape="0">
              <a:srgbClr val="0A3D62">
                <a:alpha val="20000"/>
              </a:srgbClr>
            </a:outerShdw>
          </a:effectLst>
        </p:spPr>
        <p:txBody>
          <a:bodyPr rtlCol="0" anchor="ctr"/>
          <a:lstStyle/>
          <a:p>
            <a:pPr algn="ctr"/>
          </a:p>
        </p:txBody>
      </p:sp>
      <p:sp>
        <p:nvSpPr>
          <p:cNvPr id="25" name="Oval 24"/>
          <p:cNvSpPr/>
          <p:nvPr/>
        </p:nvSpPr>
        <p:spPr>
          <a:xfrm>
            <a:off x="1389599" y="1314000"/>
            <a:ext cx="360000" cy="360000"/>
          </a:xfrm>
          <a:prstGeom prst="ellipse">
            <a:avLst/>
          </a:prstGeom>
          <a:solidFill>
            <a:srgbClr val="1F6FB2"/>
          </a:solidFill>
          <a:ln w="25400">
            <a:solidFill>
              <a:srgbClr val="FFFFFF"/>
            </a:solidFill>
          </a:ln>
          <a:effectLst/>
        </p:spPr>
        <p:txBody>
          <a:bodyPr rtlCol="0" anchor="ctr"/>
          <a:lstStyle/>
          <a:p>
            <a:pPr algn="ctr"/>
          </a:p>
        </p:txBody>
      </p:sp>
      <p:sp>
        <p:nvSpPr>
          <p:cNvPr id="26" name="TextBox 25"/>
          <p:cNvSpPr txBox="1"/>
          <p:nvPr/>
        </p:nvSpPr>
        <p:spPr>
          <a:xfrm>
            <a:off x="1389599" y="1314000"/>
            <a:ext cx="360000" cy="360000"/>
          </a:xfrm>
          <a:prstGeom prst="rect">
            <a:avLst/>
          </a:prstGeom>
          <a:noFill/>
        </p:spPr>
        <p:txBody>
          <a:bodyPr wrap="square" anchor="ctr" lIns="0" rIns="0" tIns="0" bIns="0">
            <a:noAutofit/>
          </a:bodyPr>
          <a:lstStyle/>
          <a:p>
            <a:pPr algn="ctr" rtl="1">
              <a:lnSpc>
                <a:spcPct val="100000"/>
              </a:lnSpc>
              <a:spcAft>
                <a:spcPts val="0"/>
              </a:spcAft>
            </a:pPr>
            <a:r>
              <a:rPr sz="1600" b="1" lang="fa-IR">
                <a:solidFill>
                  <a:srgbClr val="FFFFFF"/>
                </a:solidFill>
                <a:latin typeface="Times New Roman"/>
                <a:cs typeface="B Titr"/>
              </a:rPr>
              <a:t>۵</a:t>
            </a:r>
          </a:p>
        </p:txBody>
      </p:sp>
      <p:sp>
        <p:nvSpPr>
          <p:cNvPr id="27" name="TextBox 26"/>
          <p:cNvSpPr txBox="1"/>
          <p:nvPr/>
        </p:nvSpPr>
        <p:spPr>
          <a:xfrm>
            <a:off x="647999" y="1745999"/>
            <a:ext cx="1843200" cy="1152000"/>
          </a:xfrm>
          <a:prstGeom prst="rect">
            <a:avLst/>
          </a:prstGeom>
          <a:noFill/>
        </p:spPr>
        <p:txBody>
          <a:bodyPr wrap="square" anchor="ctr" lIns="36000" rIns="36000" tIns="36000" bIns="36000">
            <a:noAutofit/>
          </a:bodyPr>
          <a:lstStyle/>
          <a:p>
            <a:pPr algn="ctr" rtl="1">
              <a:lnSpc>
                <a:spcPct val="105000"/>
              </a:lnSpc>
              <a:spcAft>
                <a:spcPts val="0"/>
              </a:spcAft>
            </a:pPr>
            <a:r>
              <a:rPr sz="1900" b="1" lang="fa-IR">
                <a:solidFill>
                  <a:srgbClr val="0A3D62"/>
                </a:solidFill>
                <a:latin typeface="Times New Roman"/>
                <a:cs typeface="B Nazanin"/>
              </a:rPr>
              <a:t>مسیر روشن ارجاع پس از ترخیص</a:t>
            </a:r>
          </a:p>
        </p:txBody>
      </p:sp>
      <p:sp>
        <p:nvSpPr>
          <p:cNvPr id="28" name="Rounded Rectangle 27"/>
          <p:cNvSpPr/>
          <p:nvPr/>
        </p:nvSpPr>
        <p:spPr>
          <a:xfrm>
            <a:off x="6281999" y="3240000"/>
            <a:ext cx="5382000" cy="2412000"/>
          </a:xfrm>
          <a:prstGeom prst="roundRect">
            <a:avLst>
              <a:gd name="adj" fmla="val 6000"/>
            </a:avLst>
          </a:prstGeom>
          <a:solidFill>
            <a:srgbClr val="EAF3FB"/>
          </a:solidFill>
          <a:ln w="15875">
            <a:solidFill>
              <a:srgbClr val="1F6FB2"/>
            </a:solidFill>
          </a:ln>
          <a:effectLst/>
        </p:spPr>
        <p:txBody>
          <a:bodyPr rtlCol="0" anchor="ctr"/>
          <a:lstStyle/>
          <a:p>
            <a:pPr algn="ctr"/>
          </a:p>
        </p:txBody>
      </p:sp>
      <p:sp>
        <p:nvSpPr>
          <p:cNvPr id="29" name="TextBox 28"/>
          <p:cNvSpPr txBox="1"/>
          <p:nvPr/>
        </p:nvSpPr>
        <p:spPr>
          <a:xfrm>
            <a:off x="6389999" y="3294000"/>
            <a:ext cx="5166000" cy="3420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F6FB2"/>
                </a:solidFill>
                <a:latin typeface="Times New Roman"/>
                <a:cs typeface="B Titr"/>
              </a:rPr>
              <a:t>در کنار مراقبت روانی</a:t>
            </a:r>
          </a:p>
        </p:txBody>
      </p:sp>
      <p:sp>
        <p:nvSpPr>
          <p:cNvPr id="30" name="TextBox 29"/>
          <p:cNvSpPr txBox="1"/>
          <p:nvPr/>
        </p:nvSpPr>
        <p:spPr>
          <a:xfrm>
            <a:off x="6389999" y="3654000"/>
            <a:ext cx="5166000" cy="1944000"/>
          </a:xfrm>
          <a:prstGeom prst="rect">
            <a:avLst/>
          </a:prstGeom>
          <a:noFill/>
        </p:spPr>
        <p:txBody>
          <a:bodyPr wrap="square" anchor="t" lIns="36000" rIns="36000" tIns="36000" bIns="36000">
            <a:noAutofit/>
          </a:bodyPr>
          <a:lstStyle/>
          <a:p>
            <a:pPr algn="just" rtl="1" marR="324000" indent="-324000">
              <a:lnSpc>
                <a:spcPct val="115000"/>
              </a:lnSpc>
              <a:spcAft>
                <a:spcPts val="600"/>
              </a:spcAft>
              <a:buClr>
                <a:srgbClr val="1F6FB2"/>
              </a:buClr>
              <a:buSzPct val="80000"/>
              <a:buFont typeface="Arial"/>
              <a:buChar char="■"/>
            </a:pPr>
            <a:r>
              <a:rPr sz="1900" b="1" lang="fa-IR">
                <a:solidFill>
                  <a:srgbClr val="1B2A41"/>
                </a:solidFill>
                <a:latin typeface="Times New Roman"/>
                <a:cs typeface="B Nazanin"/>
              </a:rPr>
              <a:t>اسکتامین نباید جدا از مراقبت سلامت روان مادر تجویز شود.</a:t>
            </a:r>
          </a:p>
          <a:p>
            <a:pPr algn="just" rtl="1" marR="324000" indent="-324000">
              <a:lnSpc>
                <a:spcPct val="115000"/>
              </a:lnSpc>
              <a:spcAft>
                <a:spcPts val="600"/>
              </a:spcAft>
              <a:buClr>
                <a:srgbClr val="1F6FB2"/>
              </a:buClr>
              <a:buSzPct val="80000"/>
              <a:buFont typeface="Arial"/>
              <a:buChar char="■"/>
            </a:pPr>
            <a:r>
              <a:rPr sz="1900" b="1" lang="fa-IR">
                <a:solidFill>
                  <a:srgbClr val="1B2A41"/>
                </a:solidFill>
                <a:latin typeface="Times New Roman"/>
                <a:cs typeface="B Nazanin"/>
              </a:rPr>
              <a:t>مشاوره همچنان رویکرد پیشگیری توصیه‌شده برای مادران پرخطر است (</a:t>
            </a:r>
            <a:r>
              <a:rPr sz="1800" b="1" lang="en-US">
                <a:solidFill>
                  <a:srgbClr val="1B2A41"/>
                </a:solidFill>
                <a:latin typeface="Times New Roman"/>
                <a:cs typeface="B Nazanin"/>
              </a:rPr>
              <a:t>USPSTF</a:t>
            </a:r>
            <a:r>
              <a:rPr sz="1900" b="1" lang="fa-IR">
                <a:solidFill>
                  <a:srgbClr val="1B2A41"/>
                </a:solidFill>
                <a:latin typeface="Times New Roman"/>
                <a:cs typeface="B Nazanin"/>
              </a:rPr>
              <a:t>).</a:t>
            </a:r>
          </a:p>
        </p:txBody>
      </p:sp>
      <p:sp>
        <p:nvSpPr>
          <p:cNvPr id="31" name="Rounded Rectangle 30"/>
          <p:cNvSpPr/>
          <p:nvPr/>
        </p:nvSpPr>
        <p:spPr>
          <a:xfrm>
            <a:off x="575999" y="3240000"/>
            <a:ext cx="5382000" cy="2412000"/>
          </a:xfrm>
          <a:prstGeom prst="roundRect">
            <a:avLst>
              <a:gd name="adj" fmla="val 6000"/>
            </a:avLst>
          </a:prstGeom>
          <a:solidFill>
            <a:srgbClr val="EAF3FB"/>
          </a:solidFill>
          <a:ln w="15875">
            <a:solidFill>
              <a:srgbClr val="1F6FB2"/>
            </a:solidFill>
          </a:ln>
          <a:effectLst/>
        </p:spPr>
        <p:txBody>
          <a:bodyPr rtlCol="0" anchor="ctr"/>
          <a:lstStyle/>
          <a:p>
            <a:pPr algn="ctr"/>
          </a:p>
        </p:txBody>
      </p:sp>
      <p:sp>
        <p:nvSpPr>
          <p:cNvPr id="32" name="TextBox 31"/>
          <p:cNvSpPr txBox="1"/>
          <p:nvPr/>
        </p:nvSpPr>
        <p:spPr>
          <a:xfrm>
            <a:off x="683999" y="3294000"/>
            <a:ext cx="5166000" cy="342000"/>
          </a:xfrm>
          <a:prstGeom prst="rect">
            <a:avLst/>
          </a:prstGeom>
          <a:noFill/>
        </p:spPr>
        <p:txBody>
          <a:bodyPr wrap="square" anchor="ctr" lIns="36000" rIns="36000" tIns="36000" bIns="36000">
            <a:noAutofit/>
          </a:bodyPr>
          <a:lstStyle/>
          <a:p>
            <a:pPr algn="r" rtl="1">
              <a:lnSpc>
                <a:spcPct val="100000"/>
              </a:lnSpc>
              <a:spcAft>
                <a:spcPts val="0"/>
              </a:spcAft>
            </a:pPr>
            <a:r>
              <a:rPr sz="1800" b="1" lang="fa-IR">
                <a:solidFill>
                  <a:srgbClr val="1F6FB2"/>
                </a:solidFill>
                <a:latin typeface="Times New Roman"/>
                <a:cs typeface="B Titr"/>
              </a:rPr>
              <a:t>ایران</a:t>
            </a:r>
          </a:p>
        </p:txBody>
      </p:sp>
      <p:sp>
        <p:nvSpPr>
          <p:cNvPr id="33" name="TextBox 32"/>
          <p:cNvSpPr txBox="1"/>
          <p:nvPr/>
        </p:nvSpPr>
        <p:spPr>
          <a:xfrm>
            <a:off x="683999" y="3654000"/>
            <a:ext cx="5166000" cy="1944000"/>
          </a:xfrm>
          <a:prstGeom prst="rect">
            <a:avLst/>
          </a:prstGeom>
          <a:noFill/>
        </p:spPr>
        <p:txBody>
          <a:bodyPr wrap="square" anchor="t" lIns="36000" rIns="36000" tIns="36000" bIns="36000">
            <a:noAutofit/>
          </a:bodyPr>
          <a:lstStyle/>
          <a:p>
            <a:pPr algn="just" rtl="1" marR="324000" indent="-324000">
              <a:lnSpc>
                <a:spcPct val="115000"/>
              </a:lnSpc>
              <a:spcAft>
                <a:spcPts val="600"/>
              </a:spcAft>
              <a:buClr>
                <a:srgbClr val="1F6FB2"/>
              </a:buClr>
              <a:buSzPct val="80000"/>
              <a:buFont typeface="Arial"/>
              <a:buChar char="■"/>
            </a:pPr>
            <a:r>
              <a:rPr sz="1900" b="1" lang="fa-IR">
                <a:solidFill>
                  <a:srgbClr val="1B2A41"/>
                </a:solidFill>
                <a:latin typeface="Times New Roman"/>
                <a:cs typeface="B Nazanin"/>
              </a:rPr>
              <a:t>با شیوع تجمعی ۲۵/۳ درصد، فقط یک کارآزمایی کوچک یافت شد که کتامین را هنگام القای بیهوشی عمومی آزموده بود.</a:t>
            </a:r>
          </a:p>
          <a:p>
            <a:pPr algn="just" rtl="1" marR="324000" indent="-324000">
              <a:lnSpc>
                <a:spcPct val="115000"/>
              </a:lnSpc>
              <a:spcAft>
                <a:spcPts val="600"/>
              </a:spcAft>
              <a:buClr>
                <a:srgbClr val="1F6FB2"/>
              </a:buClr>
              <a:buSzPct val="80000"/>
              <a:buFont typeface="Arial"/>
              <a:buChar char="■"/>
            </a:pPr>
            <a:r>
              <a:rPr sz="1900" b="1" lang="fa-IR">
                <a:solidFill>
                  <a:srgbClr val="1B2A41"/>
                </a:solidFill>
                <a:latin typeface="Times New Roman"/>
                <a:cs typeface="B Nazanin"/>
              </a:rPr>
              <a:t>کارآزمایی‌های چندمرکزی بومی با مصاحبه تشخیصی و پیگیری دست‌کم ۶ ماهه مادر و نوزاد لازم است.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blipFill dpi="0" rotWithShape="1">
          <a:blip r:embed="rId2">
            <a:lum/>
          </a:blip>
          <a:srcRect/>
          <a:stretch>
            <a:fillRect/>
          </a:stretch>
        </a:blipFill>
        <a:effectLst/>
      </p:bgPr>
    </p:bg>
    <p:spTree>
      <p:nvGrpSpPr>
        <p:cNvPr id="1" name=""/>
        <p:cNvGrpSpPr/>
        <p:nvPr/>
      </p:nvGrpSpPr>
      <p:grpSpPr/>
      <p:sp>
        <p:nvSpPr>
          <p:cNvPr id="2" name="TextBox 1"/>
          <p:cNvSpPr txBox="1"/>
          <p:nvPr/>
        </p:nvSpPr>
        <p:spPr>
          <a:xfrm>
            <a:off x="576000" y="1548000"/>
            <a:ext cx="11088000" cy="936000"/>
          </a:xfrm>
          <a:prstGeom prst="rect">
            <a:avLst/>
          </a:prstGeom>
          <a:noFill/>
        </p:spPr>
        <p:txBody>
          <a:bodyPr wrap="square" anchor="ctr" lIns="36000" rIns="36000" tIns="36000" bIns="36000">
            <a:noAutofit/>
          </a:bodyPr>
          <a:lstStyle/>
          <a:p>
            <a:pPr algn="ctr" rtl="1">
              <a:lnSpc>
                <a:spcPct val="100000"/>
              </a:lnSpc>
              <a:spcAft>
                <a:spcPts val="0"/>
              </a:spcAft>
            </a:pPr>
            <a:r>
              <a:rPr sz="4600" b="1" lang="fa-IR">
                <a:solidFill>
                  <a:srgbClr val="4472C4"/>
                </a:solidFill>
                <a:latin typeface="Times New Roman"/>
                <a:cs typeface="B Titr"/>
              </a:rPr>
              <a:t>سپاس از توجه شما</a:t>
            </a:r>
          </a:p>
        </p:txBody>
      </p:sp>
      <p:sp>
        <p:nvSpPr>
          <p:cNvPr id="3" name="TextBox 2"/>
          <p:cNvSpPr txBox="1"/>
          <p:nvPr/>
        </p:nvSpPr>
        <p:spPr>
          <a:xfrm>
            <a:off x="576000" y="2484000"/>
            <a:ext cx="11088000" cy="468000"/>
          </a:xfrm>
          <a:prstGeom prst="rect">
            <a:avLst/>
          </a:prstGeom>
          <a:noFill/>
        </p:spPr>
        <p:txBody>
          <a:bodyPr wrap="square" anchor="ctr" lIns="36000" rIns="36000" tIns="36000" bIns="36000">
            <a:noAutofit/>
          </a:bodyPr>
          <a:lstStyle/>
          <a:p>
            <a:pPr algn="ctr" rtl="0">
              <a:lnSpc>
                <a:spcPct val="100000"/>
              </a:lnSpc>
              <a:spcAft>
                <a:spcPts val="0"/>
              </a:spcAft>
            </a:pPr>
            <a:r>
              <a:rPr sz="2600" b="1" lang="en-US">
                <a:solidFill>
                  <a:srgbClr val="0A3D62"/>
                </a:solidFill>
                <a:latin typeface="Times New Roman"/>
                <a:cs typeface="B Nazanin"/>
              </a:rPr>
              <a:t>Thank you for your attention</a:t>
            </a:r>
          </a:p>
        </p:txBody>
      </p:sp>
      <p:sp>
        <p:nvSpPr>
          <p:cNvPr id="4" name="TextBox 3"/>
          <p:cNvSpPr txBox="1"/>
          <p:nvPr/>
        </p:nvSpPr>
        <p:spPr>
          <a:xfrm>
            <a:off x="576000" y="3311999"/>
            <a:ext cx="11088000" cy="396000"/>
          </a:xfrm>
          <a:prstGeom prst="rect">
            <a:avLst/>
          </a:prstGeom>
          <a:noFill/>
        </p:spPr>
        <p:txBody>
          <a:bodyPr wrap="square" anchor="ctr" lIns="36000" rIns="36000" tIns="36000" bIns="36000">
            <a:noAutofit/>
          </a:bodyPr>
          <a:lstStyle/>
          <a:p>
            <a:pPr algn="ctr" rtl="1">
              <a:lnSpc>
                <a:spcPct val="100000"/>
              </a:lnSpc>
              <a:spcAft>
                <a:spcPts val="0"/>
              </a:spcAft>
            </a:pPr>
            <a:r>
              <a:rPr sz="2000" b="1" lang="fa-IR">
                <a:solidFill>
                  <a:srgbClr val="0A3D62"/>
                </a:solidFill>
                <a:latin typeface="Times New Roman"/>
                <a:cs typeface="B Titr"/>
              </a:rPr>
              <a:t>محمدمهدی صادقی</a:t>
            </a:r>
          </a:p>
        </p:txBody>
      </p:sp>
      <p:sp>
        <p:nvSpPr>
          <p:cNvPr id="5" name="TextBox 4"/>
          <p:cNvSpPr txBox="1"/>
          <p:nvPr/>
        </p:nvSpPr>
        <p:spPr>
          <a:xfrm>
            <a:off x="576000" y="3708000"/>
            <a:ext cx="11088000" cy="324000"/>
          </a:xfrm>
          <a:prstGeom prst="rect">
            <a:avLst/>
          </a:prstGeom>
          <a:noFill/>
        </p:spPr>
        <p:txBody>
          <a:bodyPr wrap="square" anchor="ctr" lIns="36000" rIns="36000" tIns="36000" bIns="36000">
            <a:noAutofit/>
          </a:bodyPr>
          <a:lstStyle/>
          <a:p>
            <a:pPr algn="ctr" rtl="0">
              <a:lnSpc>
                <a:spcPct val="100000"/>
              </a:lnSpc>
              <a:spcAft>
                <a:spcPts val="0"/>
              </a:spcAft>
            </a:pPr>
            <a:r>
              <a:rPr sz="1700" b="0" lang="en-US">
                <a:solidFill>
                  <a:srgbClr val="5B6B7C"/>
                </a:solidFill>
                <a:latin typeface="Times New Roman"/>
                <a:cs typeface="B Nazanin"/>
              </a:rPr>
              <a:t>mohammadmahdi.sadeghi4782@iau.ir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61</Words>
  <Application>Microsoft Office PowerPoint</Application>
  <PresentationFormat>Widescreen</PresentationFormat>
  <Paragraphs>164</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 Nazanin</vt:lpstr>
      <vt:lpstr>B Titr</vt:lpstr>
      <vt:lpstr>Calibri</vt:lpstr>
      <vt:lpstr>Calibri Light</vt:lpstr>
      <vt:lpstr>Times New Roman</vt:lpstr>
      <vt:lpstr>Office Theme</vt:lpstr>
      <vt:lpstr>عنوان title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Perioperative Ketamine and Esketamine for the Prevention of Postpartum Depression after Cesarean Delivery</dc:title>
  <dc:creator>Mohammadmahdi Sadeghi</dc:creator>
  <cp:lastModifiedBy>Mohammadmahdi Sadeghi</cp:lastModifiedBy>
  <cp:revision>11</cp:revision>
  <dcterms:created xsi:type="dcterms:W3CDTF">2026-09-10T10:05:11Z</dcterms:created>
  <dcterms:modified xsi:type="dcterms:W3CDTF">2026-09-23T09:09:12Z</dcterms:modified>
</cp:coreProperties>
</file>