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672" autoAdjust="0"/>
  </p:normalViewPr>
  <p:slideViewPr>
    <p:cSldViewPr snapToGrid="0">
      <p:cViewPr>
        <p:scale>
          <a:sx n="30" d="100"/>
          <a:sy n="30" d="100"/>
        </p:scale>
        <p:origin x="53" y="-7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C67582B-229D-1A20-39C3-4F4FBE318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909831"/>
            <a:ext cx="2859135" cy="2796856"/>
          </a:xfrm>
          <a:prstGeom prst="rect">
            <a:avLst/>
          </a:prstGeom>
        </p:spPr>
      </p:pic>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225638"/>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The Effect of Telemedicine on Glycemic Control in Patients with Diabetes: A Narrative Review</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552466" y="454804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1573</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20648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Alireza Raghimi Nashrudkoli</a:t>
            </a:r>
            <a:r>
              <a:rPr lang="en-US" sz="4000" dirty="0"/>
              <a:t>¹</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Majid Sammak², Setayesh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Dehghannavaz</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Chokami³, Seyed Mohammad Hossein Hosseini⁴</a:t>
            </a: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Student Research Committee, School of Nursing and Midwifery,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Guilan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University of Medical Sciences, Rasht, Iran </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3" y="1528016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416320"/>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ea typeface="Open Sans" panose="020B0606030504020204" pitchFamily="34" charset="0"/>
                <a:cs typeface="Times New Roman" panose="02020603050405020304" pitchFamily="18" charset="0"/>
              </a:rPr>
              <a:t>Diabetes management requires continuous monitoring, yet access to clinical care is limited. Telemedicine may improve glycemic control, but evidence remains inconsistent. This narrative review examines telemedicine's effect on glycemic control.</a:t>
            </a:r>
            <a:endParaRPr lang="en-US" sz="36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1324235"/>
            <a:ext cx="9857035" cy="3539430"/>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Telemedicine, particularly when paired with continuous glucose monitoring and sustained individualized feedback, appears to be an effective adjunct to standard diabetes care for improving glycemic control. However, the durability of these effects and telemedicine's efficacy in gestational diabetes and cardiovascular risk reduction warrant further investigation.</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020805" y="16380537"/>
            <a:ext cx="9729118" cy="6709529"/>
          </a:xfrm>
          <a:prstGeom prst="rect">
            <a:avLst/>
          </a:prstGeom>
        </p:spPr>
        <p:txBody>
          <a:bodyPr wrap="square" lIns="0" tIns="0" rIns="0" bIns="0" rtlCol="0" anchor="t">
            <a:spAutoFit/>
          </a:bodyPr>
          <a:lstStyle/>
          <a:p>
            <a:r>
              <a:rPr lang="en-US" sz="2400" dirty="0">
                <a:cs typeface="+mj-cs"/>
              </a:rPr>
              <a:t>Zhang K, Huang Q, Wang Q, Li C, Zheng Q, Li Z, Xu D, Xie C, Zhang M, Lin R. Telemedicine in Improving Glycemic Control Among Children and Adolescents With Type 1 Diabetes Mellitus: Systematic Review and Meta-Analysis. J Med Internet Res. 2024 Jul 9;26:e51538. </a:t>
            </a:r>
            <a:r>
              <a:rPr lang="en-US" sz="2400" dirty="0" err="1">
                <a:cs typeface="+mj-cs"/>
              </a:rPr>
              <a:t>doi</a:t>
            </a:r>
            <a:r>
              <a:rPr lang="en-US" sz="2400" dirty="0">
                <a:cs typeface="+mj-cs"/>
              </a:rPr>
              <a:t>: 10.2196/51538. PMID: 38981114; PMCID: PMC11267117.</a:t>
            </a:r>
          </a:p>
          <a:p>
            <a:r>
              <a:rPr lang="en-US" sz="2400" dirty="0">
                <a:cs typeface="+mj-cs"/>
              </a:rPr>
              <a:t> </a:t>
            </a:r>
          </a:p>
          <a:p>
            <a:r>
              <a:rPr lang="en-US" sz="2400" dirty="0">
                <a:cs typeface="+mj-cs"/>
              </a:rPr>
              <a:t>De Groot J, Wu D, Flynn D, Robertson D, Grant G, Sun J. Efficacy of telemedicine on </a:t>
            </a:r>
            <a:r>
              <a:rPr lang="en-US" sz="2400" dirty="0" err="1">
                <a:cs typeface="+mj-cs"/>
              </a:rPr>
              <a:t>glycaemic</a:t>
            </a:r>
            <a:r>
              <a:rPr lang="en-US" sz="2400" dirty="0">
                <a:cs typeface="+mj-cs"/>
              </a:rPr>
              <a:t> control in patients with type 2 diabetes: A meta-analysis. World J Diabetes. 2021 Feb 15;12(2):170-197. </a:t>
            </a:r>
            <a:r>
              <a:rPr lang="en-US" sz="2400" dirty="0" err="1">
                <a:cs typeface="+mj-cs"/>
              </a:rPr>
              <a:t>doi</a:t>
            </a:r>
            <a:r>
              <a:rPr lang="en-US" sz="2400" dirty="0">
                <a:cs typeface="+mj-cs"/>
              </a:rPr>
              <a:t>: 10.4239/wjd.v12.i2.170. PMID: 33594336; PMCID: PMC7839169.</a:t>
            </a:r>
          </a:p>
          <a:p>
            <a:r>
              <a:rPr lang="fa-IR" sz="2400" b="1" dirty="0">
                <a:cs typeface="+mj-cs"/>
              </a:rPr>
              <a:t> </a:t>
            </a:r>
            <a:endParaRPr lang="en-US" sz="2400" dirty="0">
              <a:cs typeface="+mj-cs"/>
            </a:endParaRPr>
          </a:p>
          <a:p>
            <a:r>
              <a:rPr lang="en-US" sz="2400" dirty="0">
                <a:cs typeface="+mj-cs"/>
              </a:rPr>
              <a:t>Lau D, Manca DP, Singh P, Perry T, Olu-Jordan I, Ryan Zhang J, Rahim G, Hagen EM, Yeung RO. The effectiveness of continuous glucose monitoring with remote telemonitoring-enabled virtual educator visits in adults with non-insulin dependent type 2 diabetes: A randomized trial. Diabetes Res Clin </a:t>
            </a:r>
            <a:r>
              <a:rPr lang="en-US" sz="2400" dirty="0" err="1">
                <a:cs typeface="+mj-cs"/>
              </a:rPr>
              <a:t>Pract</a:t>
            </a:r>
            <a:r>
              <a:rPr lang="en-US" sz="2400" dirty="0">
                <a:cs typeface="+mj-cs"/>
              </a:rPr>
              <a:t>. 2024 Nov;217:111899. </a:t>
            </a:r>
            <a:r>
              <a:rPr lang="en-US" sz="2400" dirty="0" err="1">
                <a:cs typeface="+mj-cs"/>
              </a:rPr>
              <a:t>doi</a:t>
            </a:r>
            <a:r>
              <a:rPr lang="en-US" sz="2400" dirty="0">
                <a:cs typeface="+mj-cs"/>
              </a:rPr>
              <a:t>: 10.1016/j.diabres.2024.111899. </a:t>
            </a:r>
            <a:r>
              <a:rPr lang="en-US" sz="2400" dirty="0" err="1">
                <a:cs typeface="+mj-cs"/>
              </a:rPr>
              <a:t>Epub</a:t>
            </a:r>
            <a:r>
              <a:rPr lang="en-US" sz="2400" dirty="0">
                <a:cs typeface="+mj-cs"/>
              </a:rPr>
              <a:t> 2024 Oct 19. PMID: 39433218.</a:t>
            </a:r>
          </a:p>
          <a:p>
            <a:pPr marL="342900" indent="-342900">
              <a:buFont typeface="Arial" panose="020B0604020202020204" pitchFamily="34" charset="0"/>
              <a:buChar char="•"/>
            </a:pPr>
            <a:endParaRPr lang="en-US" sz="3200" dirty="0">
              <a:latin typeface="Times New Roman" panose="02020603050405020304" pitchFamily="18" charset="0"/>
              <a:cs typeface="+mj-cs"/>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solidFill>
                  <a:srgbClr val="000001"/>
                </a:solidFill>
                <a:latin typeface="Times New Roman"/>
                <a:ea typeface="Times New Roman"/>
                <a:cs typeface="Times New Roman"/>
                <a:sym typeface="Times New Roman"/>
              </a:rPr>
              <a:t>In this review, a systematic literature search was conducted across PubMed, Scopus and Web of Science. Studies published between 2023 and 2026 were identified using the keywords: Telemedicine, Diabetes and Glycemic Control. Only studies published in English and available in full text were included. A total of 196 articles were retrieved, of which 103 were found relevant, and 11 were finally selected for synthesis and analysis.</a:t>
            </a:r>
            <a:endParaRPr lang="en-US" sz="3200" dirty="0">
              <a:solidFill>
                <a:srgbClr val="000001"/>
              </a:solidFill>
              <a:latin typeface="Times New Roman"/>
              <a:ea typeface="Times New Roman"/>
              <a:cs typeface="Times New Roman"/>
              <a:sym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570410"/>
            <a:ext cx="21170967"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dirty="0">
                <a:solidFill>
                  <a:srgbClr val="000001"/>
                </a:solidFill>
                <a:latin typeface="Times New Roman"/>
                <a:ea typeface="Times New Roman"/>
                <a:cs typeface="Times New Roman"/>
                <a:sym typeface="Times New Roman"/>
              </a:rPr>
              <a:t>Most studies reported significant reductions in HbA1c associated with telemedicine interventions, particularly when combined with continuous glucose monitoring or regular individualized feedback; however, these benefits often diminished after feedback withdrawal or with greater reliance on telephone-based rather than video-based visits. In children and adolescents with type 1 diabetes, intensive telehealth follow-up improved time-in-range and reduced hypoglycemic events. Findings in gestational diabetes were heterogeneous: several studies demonstrated improved maternal and neonatal outcomes, whereas one meta-analysis found no significant advantage of telemedicine for birth weight. During the COVID-19 pandemic, telehealth played a supportive role in maintaining or improving glycemic control despite reduced in-person visits.</a:t>
            </a:r>
            <a:endParaRPr lang="en-US" sz="3600" dirty="0">
              <a:solidFill>
                <a:srgbClr val="000001"/>
              </a:solidFill>
              <a:latin typeface="Times New Roman"/>
              <a:cs typeface="Times New Roman"/>
            </a:endParaRPr>
          </a:p>
        </p:txBody>
      </p:sp>
      <p:pic>
        <p:nvPicPr>
          <p:cNvPr id="13" name="Picture 12">
            <a:extLst>
              <a:ext uri="{FF2B5EF4-FFF2-40B4-BE49-F238E27FC236}">
                <a16:creationId xmlns:a16="http://schemas.microsoft.com/office/drawing/2014/main" id="{BC306DD9-7400-1BC9-DCAF-29E6FD8CCCB3}"/>
              </a:ext>
            </a:extLst>
          </p:cNvPr>
          <p:cNvPicPr>
            <a:picLocks noChangeAspect="1"/>
          </p:cNvPicPr>
          <p:nvPr/>
        </p:nvPicPr>
        <p:blipFill>
          <a:blip r:embed="rId4"/>
          <a:srcRect l="1754" t="959" r="1180"/>
          <a:stretch>
            <a:fillRect/>
          </a:stretch>
        </p:blipFill>
        <p:spPr>
          <a:xfrm>
            <a:off x="11664940" y="16663117"/>
            <a:ext cx="8887286" cy="6235677"/>
          </a:xfrm>
          <a:prstGeom prst="rect">
            <a:avLst/>
          </a:prstGeom>
        </p:spPr>
      </p:pic>
      <p:pic>
        <p:nvPicPr>
          <p:cNvPr id="15" name="Picture 14">
            <a:extLst>
              <a:ext uri="{FF2B5EF4-FFF2-40B4-BE49-F238E27FC236}">
                <a16:creationId xmlns:a16="http://schemas.microsoft.com/office/drawing/2014/main" id="{FA647E9F-3198-39A3-A906-D7877F6B23D0}"/>
              </a:ext>
            </a:extLst>
          </p:cNvPr>
          <p:cNvPicPr>
            <a:picLocks noChangeAspect="1"/>
          </p:cNvPicPr>
          <p:nvPr/>
        </p:nvPicPr>
        <p:blipFill>
          <a:blip r:embed="rId5"/>
          <a:stretch>
            <a:fillRect/>
          </a:stretch>
        </p:blipFill>
        <p:spPr>
          <a:xfrm>
            <a:off x="21488400" y="16663117"/>
            <a:ext cx="10447171" cy="6235677"/>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230</TotalTime>
  <Words>555</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Alireza Raghimi</cp:lastModifiedBy>
  <cp:revision>28</cp:revision>
  <dcterms:created xsi:type="dcterms:W3CDTF">2026-09-07T19:22:54Z</dcterms:created>
  <dcterms:modified xsi:type="dcterms:W3CDTF">2026-10-01T09:38:02Z</dcterms:modified>
</cp:coreProperties>
</file>