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5" d="100"/>
          <a:sy n="25" d="100"/>
        </p:scale>
        <p:origin x="7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 Id="rIdP1" Type="http://schemas.openxmlformats.org/officeDocument/2006/relationships/image" Target="../media/poster_img1.jpg"/><Relationship Id="rIdP2" Type="http://schemas.openxmlformats.org/officeDocument/2006/relationships/image" Target="../media/poster_img2.png"/><Relationship Id="rIdP3" Type="http://schemas.openxmlformats.org/officeDocument/2006/relationships/image" Target="../media/poster_img3.png"/><Relationship Id="rIdP4" Type="http://schemas.openxmlformats.org/officeDocument/2006/relationships/image" Target="../media/poster_img4.png"/><Relationship Id="rIdP5" Type="http://schemas.openxmlformats.org/officeDocument/2006/relationships/image" Target="../media/poster_img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pic>
        <p:nvPicPr>
          <p:cNvPr id="201" name="Author photo" descr="Mehdi Mahdavian Sadr"/>
          <p:cNvPicPr>
            <a:picLocks noChangeAspect="1"/>
          </p:cNvPicPr>
          <p:nvPr/>
        </p:nvPicPr>
        <p:blipFill>
          <a:blip r:embed="rIdP1"/>
          <a:stretch>
            <a:fillRect/>
          </a:stretch>
        </p:blipFill>
        <p:spPr>
          <a:xfrm>
            <a:off x="886968" y="4343400"/>
            <a:ext cx="2788920" cy="3483864"/>
          </a:xfrm>
          <a:prstGeom prst="roundRect">
            <a:avLst/>
          </a:prstGeom>
          <a:ln w="38100">
            <a:solidFill>
              <a:srgbClr val="0384E9"/>
            </a:solidFill>
          </a:ln>
        </p:spPr>
      </p:pic>
      <p:sp>
        <p:nvSpPr>
          <p:cNvPr id="202" name="Title"/>
          <p:cNvSpPr txBox="1"/>
          <p:nvPr/>
        </p:nvSpPr>
        <p:spPr>
          <a:xfrm>
            <a:off x="4343400" y="4160520"/>
            <a:ext cx="31638240" cy="1920240"/>
          </a:xfrm>
          <a:prstGeom prst="rect">
            <a:avLst/>
          </a:prstGeom>
          <a:noFill/>
        </p:spPr>
        <p:txBody>
          <a:bodyPr wrap="square" lIns="45720" tIns="45720" rIns="45720" bIns="45720" rtlCol="0" anchor="ctr">
            <a:noAutofit/>
          </a:bodyPr>
          <a:lstStyle/>
          <a:p>
            <a:pPr algn="ctr">
              <a:lnSpc>
                <a:spcPct val="95000"/>
              </a:lnSpc>
              <a:buNone/>
            </a:pPr>
            <a:r>
              <a:rPr lang="en-US" sz="5600" b="1" dirty="0">
                <a:solidFill>
                  <a:srgbClr val="000001"/>
                </a:solidFill>
                <a:latin typeface="Times New Roman" panose="02020603050405020304" pitchFamily="18" charset="0"/>
                <a:cs typeface="Times New Roman" panose="02020603050405020304" pitchFamily="18" charset="0"/>
              </a:rPr>
              <a:t>Paying for the Right Test: Laboratories, Health Insurers and the State,</a:t>
            </a:r>
            <a:endParaRPr lang="en-US" sz="5600" dirty="0"/>
          </a:p>
          <a:p>
            <a:pPr algn="ctr">
              <a:lnSpc>
                <a:spcPct val="95000"/>
              </a:lnSpc>
              <a:buNone/>
            </a:pPr>
            <a:r>
              <a:rPr lang="en-US" sz="5600" b="1" dirty="0">
                <a:solidFill>
                  <a:srgbClr val="000001"/>
                </a:solidFill>
                <a:latin typeface="Times New Roman" panose="02020603050405020304" pitchFamily="18" charset="0"/>
                <a:cs typeface="Times New Roman" panose="02020603050405020304" pitchFamily="18" charset="0"/>
              </a:rPr>
              <a:t>and a Strategic Purchasing Model for Iran</a:t>
            </a:r>
            <a:endParaRPr lang="en-US" sz="5600" dirty="0"/>
          </a:p>
        </p:txBody>
      </p:sp>
      <p:sp>
        <p:nvSpPr>
          <p:cNvPr id="203" name="Authors"/>
          <p:cNvSpPr txBox="1"/>
          <p:nvPr/>
        </p:nvSpPr>
        <p:spPr>
          <a:xfrm>
            <a:off x="4343400" y="6263640"/>
            <a:ext cx="31638240" cy="2194560"/>
          </a:xfrm>
          <a:prstGeom prst="rect">
            <a:avLst/>
          </a:prstGeom>
          <a:noFill/>
        </p:spPr>
        <p:txBody>
          <a:bodyPr wrap="square" lIns="45720" tIns="45720" rIns="45720" bIns="45720" rtlCol="0" anchor="t">
            <a:noAutofit/>
          </a:bodyPr>
          <a:lstStyle/>
          <a:p>
            <a:pPr algn="ctr">
              <a:spcAft>
                <a:spcPts val="600"/>
              </a:spcAft>
              <a:buNone/>
            </a:pPr>
            <a:r>
              <a:rPr lang="en-US" sz="4000" b="1" dirty="0">
                <a:solidFill>
                  <a:srgbClr val="000001"/>
                </a:solidFill>
                <a:latin typeface="Times New Roman" panose="02020603050405020304" pitchFamily="18" charset="0"/>
                <a:cs typeface="Times New Roman" panose="02020603050405020304" pitchFamily="18" charset="0"/>
              </a:rPr>
              <a:t>Mehdi Mahdavian Sadr (1), Fatemeh Sadeghi (2)</a:t>
            </a:r>
            <a:endParaRPr lang="en-US" sz="4000" dirty="0"/>
          </a:p>
          <a:p>
            <a:pPr algn="ctr">
              <a:buNone/>
            </a:pPr>
            <a:r>
              <a:rPr lang="en-US" sz="3200" dirty="0">
                <a:solidFill>
                  <a:srgbClr val="000001"/>
                </a:solidFill>
                <a:latin typeface="Times New Roman" panose="02020603050405020304" pitchFamily="18" charset="0"/>
                <a:cs typeface="Times New Roman" panose="02020603050405020304" pitchFamily="18" charset="0"/>
              </a:rPr>
              <a:t>(1) PhD in Public Administration, Science and Research Branch, Islamic Azad University, Tehran, Iran; ORCID: 0009-0004-3747-3749</a:t>
            </a:r>
            <a:endParaRPr lang="en-US" sz="3200" dirty="0"/>
          </a:p>
          <a:p>
            <a:pPr algn="ctr">
              <a:buNone/>
            </a:pPr>
            <a:r>
              <a:rPr lang="en-US" sz="3200" dirty="0">
                <a:solidFill>
                  <a:srgbClr val="000001"/>
                </a:solidFill>
                <a:latin typeface="Times New Roman" panose="02020603050405020304" pitchFamily="18" charset="0"/>
                <a:cs typeface="Times New Roman" panose="02020603050405020304" pitchFamily="18" charset="0"/>
              </a:rPr>
              <a:t>(2) R&amp;D Manager, Shafa Azmay Parsian Company</a:t>
            </a:r>
            <a:endParaRPr lang="en-US" sz="3200" dirty="0"/>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164520" y="4114800"/>
            <a:ext cx="7086600" cy="1600200"/>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91440" tIns="45720" rIns="91440" bIns="45720" anchor="ctr">
            <a:noAutofit/>
          </a:bodyPr>
          <a:lstStyle/>
          <a:p>
            <a:pPr algn="ctr"/>
            <a:r>
              <a:rPr lang="en-US" sz="3200" b="1" dirty="0">
                <a:solidFill>
                  <a:srgbClr val="000001"/>
                </a:solidFill>
                <a:latin typeface="Times New Roman" panose="02020603050405020304" pitchFamily="18" charset="0"/>
                <a:cs typeface="Times New Roman" panose="02020603050405020304" pitchFamily="18" charset="0"/>
              </a:rPr>
              <a:t>Code:</a:t>
            </a:r>
          </a:p>
          <a:p>
            <a:pPr algn="ctr"/>
            <a:r>
              <a:rPr lang="en-US" sz="2000" dirty="0">
                <a:solidFill>
                  <a:srgbClr val="000001"/>
                </a:solidFill>
                <a:latin typeface="Times New Roman" panose="02020603050405020304" pitchFamily="18" charset="0"/>
                <a:cs typeface="Times New Roman" panose="02020603050405020304" pitchFamily="18" charset="0"/>
              </a:rPr>
              <a:t>DOR: 20.1001.2.0525158426.1404.1.1.588.8</a:t>
            </a:r>
          </a:p>
        </p:txBody>
      </p:sp>
      <p:pic>
        <p:nvPicPr>
          <p:cNvPr id="204" name="Graphical abstract" descr="Graphical abstract"/>
          <p:cNvPicPr>
            <a:picLocks noChangeAspect="1"/>
          </p:cNvPicPr>
          <p:nvPr/>
        </p:nvPicPr>
        <p:blipFill>
          <a:blip r:embed="rIdP2"/>
          <a:stretch>
            <a:fillRect/>
          </a:stretch>
        </p:blipFill>
        <p:spPr>
          <a:xfrm>
            <a:off x="36758880" y="5897880"/>
            <a:ext cx="5943600" cy="3381248"/>
          </a:xfrm>
          <a:prstGeom prst="rect">
            <a:avLst/>
          </a:prstGeom>
        </p:spPr>
      </p:pic>
      <p:sp>
        <p:nvSpPr>
          <p:cNvPr id="205" name="Graphical abstract label"/>
          <p:cNvSpPr txBox="1"/>
          <p:nvPr/>
        </p:nvSpPr>
        <p:spPr>
          <a:xfrm>
            <a:off x="36758880" y="9324848"/>
            <a:ext cx="5943600" cy="548640"/>
          </a:xfrm>
          <a:prstGeom prst="rect">
            <a:avLst/>
          </a:prstGeom>
          <a:noFill/>
        </p:spPr>
        <p:txBody>
          <a:bodyPr wrap="square" lIns="0" tIns="0" rIns="0" bIns="0" rtlCol="0" anchor="t">
            <a:noAutofit/>
          </a:bodyPr>
          <a:lstStyle/>
          <a:p>
            <a:pPr algn="ctr">
              <a:buNone/>
            </a:pPr>
            <a:r>
              <a:rPr lang="en-US" sz="3200" dirty="0">
                <a:solidFill>
                  <a:srgbClr val="000001"/>
                </a:solidFill>
                <a:latin typeface="Times New Roman" panose="02020603050405020304" pitchFamily="18" charset="0"/>
                <a:cs typeface="Times New Roman" panose="02020603050405020304" pitchFamily="18" charset="0"/>
              </a:rPr>
              <a:t>Graphical Abstract</a:t>
            </a:r>
            <a:endParaRPr lang="en-US" sz="3200" dirty="0"/>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66878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7000" y="1769364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206" name="Backgrounds text"/>
          <p:cNvSpPr txBox="1"/>
          <p:nvPr/>
        </p:nvSpPr>
        <p:spPr>
          <a:xfrm>
            <a:off x="402336" y="11155680"/>
            <a:ext cx="9601200" cy="5394960"/>
          </a:xfrm>
          <a:prstGeom prst="rect">
            <a:avLst/>
          </a:prstGeom>
          <a:noFill/>
        </p:spPr>
        <p:txBody>
          <a:bodyPr wrap="square" lIns="73152" tIns="73152" rIns="73152" bIns="73152" rtlCol="0" anchor="t">
            <a:noAutofit/>
          </a:bodyPr>
          <a:lstStyle/>
          <a:p>
            <a:pPr algn="l">
              <a:buNone/>
            </a:pPr>
            <a:r>
              <a:rPr lang="en-US" sz="3200" dirty="0">
                <a:solidFill>
                  <a:srgbClr val="000001"/>
                </a:solidFill>
                <a:latin typeface="Times New Roman" panose="02020603050405020304" pitchFamily="18" charset="0"/>
                <a:cs typeface="Times New Roman" panose="02020603050405020304" pitchFamily="18" charset="0"/>
              </a:rPr>
              <a:t>Laboratory results guide most clinical decisions, and in most health systems an insurer pays for them. How laboratories, insurers and the state meet decides which tests are done, at what price and to what standard. Diagnostics remain out of reach for nearly half of the world's population [1]. Iran has more than 8,200 laboratories and several basic insurance funds, and its tariffs are approved centrally every year [2], yet it has no explicit model for this relationship.</a:t>
            </a:r>
            <a:endParaRPr lang="en-US" sz="3200" dirty="0"/>
          </a:p>
        </p:txBody>
      </p:sp>
      <p:sp>
        <p:nvSpPr>
          <p:cNvPr id="207" name="Methods text"/>
          <p:cNvSpPr txBox="1"/>
          <p:nvPr/>
        </p:nvSpPr>
        <p:spPr>
          <a:xfrm>
            <a:off x="402336" y="17666208"/>
            <a:ext cx="9601200" cy="1600200"/>
          </a:xfrm>
          <a:prstGeom prst="rect">
            <a:avLst/>
          </a:prstGeom>
          <a:noFill/>
        </p:spPr>
        <p:txBody>
          <a:bodyPr wrap="square" lIns="73152" tIns="73152" rIns="73152" bIns="73152" rtlCol="0" anchor="t">
            <a:noAutofit/>
          </a:bodyPr>
          <a:lstStyle/>
          <a:p>
            <a:pPr algn="l">
              <a:buNone/>
            </a:pPr>
            <a:r>
              <a:rPr lang="en-US" sz="3200" dirty="0">
                <a:solidFill>
                  <a:srgbClr val="000001"/>
                </a:solidFill>
                <a:latin typeface="Times New Roman" panose="02020603050405020304" pitchFamily="18" charset="0"/>
                <a:cs typeface="Times New Roman" panose="02020603050405020304" pitchFamily="18" charset="0"/>
              </a:rPr>
              <a:t>Comparative narrative review (2016-2026) of laws, payer documents, audits and studies; four countries and Iran read against four interfaces [3]:</a:t>
            </a:r>
            <a:endParaRPr lang="en-US" sz="3200" dirty="0"/>
          </a:p>
        </p:txBody>
      </p:sp>
      <p:pic>
        <p:nvPicPr>
          <p:cNvPr id="208" name="Figure framework" descr="Four interfaces between insurers and laboratories"/>
          <p:cNvPicPr>
            <a:picLocks noChangeAspect="1"/>
          </p:cNvPicPr>
          <p:nvPr/>
        </p:nvPicPr>
        <p:blipFill>
          <a:blip r:embed="rIdP3"/>
          <a:stretch>
            <a:fillRect/>
          </a:stretch>
        </p:blipFill>
        <p:spPr>
          <a:xfrm>
            <a:off x="1933956" y="19293840"/>
            <a:ext cx="6537960" cy="4739492"/>
          </a:xfrm>
          <a:prstGeom prst="rect">
            <a:avLst/>
          </a:prstGeom>
        </p:spPr>
      </p:pic>
      <p:sp>
        <p:nvSpPr>
          <p:cNvPr id="209" name="Findings sub 1"/>
          <p:cNvSpPr txBox="1"/>
          <p:nvPr/>
        </p:nvSpPr>
        <p:spPr>
          <a:xfrm>
            <a:off x="11219688" y="11201400"/>
            <a:ext cx="9966960" cy="640080"/>
          </a:xfrm>
          <a:prstGeom prst="rect">
            <a:avLst/>
          </a:prstGeom>
          <a:noFill/>
        </p:spPr>
        <p:txBody>
          <a:bodyPr wrap="square" lIns="45720" tIns="45720" rIns="45720" bIns="45720" rtlCol="0" anchor="t">
            <a:noAutofit/>
          </a:bodyPr>
          <a:lstStyle/>
          <a:p>
            <a:pPr algn="l">
              <a:buNone/>
            </a:pPr>
            <a:r>
              <a:rPr lang="en-US" sz="3400" b="1" dirty="0">
                <a:solidFill>
                  <a:srgbClr val="0384E9"/>
                </a:solidFill>
                <a:latin typeface="Times New Roman" panose="02020603050405020304" pitchFamily="18" charset="0"/>
                <a:cs typeface="Times New Roman" panose="02020603050405020304" pitchFamily="18" charset="0"/>
              </a:rPr>
              <a:t>Four roles for the state</a:t>
            </a:r>
            <a:endParaRPr lang="en-US" sz="3400" dirty="0"/>
          </a:p>
        </p:txBody>
      </p:sp>
      <p:pic>
        <p:nvPicPr>
          <p:cNvPr id="210" name="Figure roles" descr="State roles in four countries and Iran"/>
          <p:cNvPicPr>
            <a:picLocks noChangeAspect="1"/>
          </p:cNvPicPr>
          <p:nvPr/>
        </p:nvPicPr>
        <p:blipFill>
          <a:blip r:embed="rIdP4"/>
          <a:stretch>
            <a:fillRect/>
          </a:stretch>
        </p:blipFill>
        <p:spPr>
          <a:xfrm>
            <a:off x="11219688" y="11932920"/>
            <a:ext cx="9966960" cy="6422192"/>
          </a:xfrm>
          <a:prstGeom prst="rect">
            <a:avLst/>
          </a:prstGeom>
        </p:spPr>
      </p:pic>
      <p:sp>
        <p:nvSpPr>
          <p:cNvPr id="211" name="Findings sub 2"/>
          <p:cNvSpPr txBox="1"/>
          <p:nvPr/>
        </p:nvSpPr>
        <p:spPr>
          <a:xfrm>
            <a:off x="11219688" y="18583712"/>
            <a:ext cx="9966960" cy="640080"/>
          </a:xfrm>
          <a:prstGeom prst="rect">
            <a:avLst/>
          </a:prstGeom>
          <a:noFill/>
        </p:spPr>
        <p:txBody>
          <a:bodyPr wrap="square" lIns="45720" tIns="45720" rIns="45720" bIns="45720" rtlCol="0" anchor="t">
            <a:noAutofit/>
          </a:bodyPr>
          <a:lstStyle/>
          <a:p>
            <a:pPr algn="l">
              <a:buNone/>
            </a:pPr>
            <a:r>
              <a:rPr lang="en-US" sz="3400" b="1" dirty="0">
                <a:solidFill>
                  <a:srgbClr val="0384E9"/>
                </a:solidFill>
                <a:latin typeface="Times New Roman" panose="02020603050405020304" pitchFamily="18" charset="0"/>
                <a:cs typeface="Times New Roman" panose="02020603050405020304" pitchFamily="18" charset="0"/>
              </a:rPr>
              <a:t>Iran today</a:t>
            </a:r>
            <a:endParaRPr lang="en-US" sz="3400" dirty="0"/>
          </a:p>
        </p:txBody>
      </p:sp>
      <p:sp>
        <p:nvSpPr>
          <p:cNvPr id="212" name="Stat 1"/>
          <p:cNvSpPr txBox="1"/>
          <p:nvPr/>
        </p:nvSpPr>
        <p:spPr>
          <a:xfrm>
            <a:off x="11219688" y="19315232"/>
            <a:ext cx="4800600" cy="2148840"/>
          </a:xfrm>
          <a:prstGeom prst="roundRect">
            <a:avLst/>
          </a:prstGeom>
          <a:solidFill>
            <a:srgbClr val="E6F1FD"/>
          </a:solidFill>
        </p:spPr>
        <p:txBody>
          <a:bodyPr wrap="square" lIns="91440" tIns="91440" rIns="91440" bIns="91440" rtlCol="0" anchor="ctr">
            <a:noAutofit/>
          </a:bodyPr>
          <a:lstStyle/>
          <a:p>
            <a:pPr algn="ctr">
              <a:buNone/>
            </a:pPr>
            <a:r>
              <a:rPr lang="en-US" sz="6000" b="1" dirty="0">
                <a:solidFill>
                  <a:srgbClr val="0384E9"/>
                </a:solidFill>
                <a:latin typeface="Times New Roman" panose="02020603050405020304" pitchFamily="18" charset="0"/>
                <a:cs typeface="Times New Roman" panose="02020603050405020304" pitchFamily="18" charset="0"/>
              </a:rPr>
              <a:t>8,200+</a:t>
            </a:r>
            <a:endParaRPr lang="en-US" sz="6000" dirty="0"/>
          </a:p>
          <a:p>
            <a:pPr algn="ctr">
              <a:lnSpc>
                <a:spcPct val="90000"/>
              </a:lnSpc>
              <a:buNone/>
            </a:pPr>
            <a:r>
              <a:rPr lang="en-US" sz="3200" dirty="0">
                <a:solidFill>
                  <a:srgbClr val="000001"/>
                </a:solidFill>
                <a:latin typeface="Times New Roman" panose="02020603050405020304" pitchFamily="18" charset="0"/>
                <a:cs typeface="Times New Roman" panose="02020603050405020304" pitchFamily="18" charset="0"/>
              </a:rPr>
              <a:t>clinical laboratories</a:t>
            </a:r>
            <a:endParaRPr lang="en-US" sz="3200" dirty="0"/>
          </a:p>
        </p:txBody>
      </p:sp>
      <p:sp>
        <p:nvSpPr>
          <p:cNvPr id="213" name="Stat 2"/>
          <p:cNvSpPr txBox="1"/>
          <p:nvPr/>
        </p:nvSpPr>
        <p:spPr>
          <a:xfrm>
            <a:off x="16386048" y="19315232"/>
            <a:ext cx="4800600" cy="2148840"/>
          </a:xfrm>
          <a:prstGeom prst="roundRect">
            <a:avLst/>
          </a:prstGeom>
          <a:solidFill>
            <a:srgbClr val="E6F1FD"/>
          </a:solidFill>
        </p:spPr>
        <p:txBody>
          <a:bodyPr wrap="square" lIns="91440" tIns="91440" rIns="91440" bIns="91440" rtlCol="0" anchor="ctr">
            <a:noAutofit/>
          </a:bodyPr>
          <a:lstStyle/>
          <a:p>
            <a:pPr algn="ctr">
              <a:buNone/>
            </a:pPr>
            <a:r>
              <a:rPr lang="en-US" sz="6000" b="1" dirty="0">
                <a:solidFill>
                  <a:srgbClr val="0384E9"/>
                </a:solidFill>
                <a:latin typeface="Times New Roman" panose="02020603050405020304" pitchFamily="18" charset="0"/>
                <a:cs typeface="Times New Roman" panose="02020603050405020304" pitchFamily="18" charset="0"/>
              </a:rPr>
              <a:t>43%</a:t>
            </a:r>
            <a:endParaRPr lang="en-US" sz="6000" dirty="0"/>
          </a:p>
          <a:p>
            <a:pPr algn="ctr">
              <a:lnSpc>
                <a:spcPct val="90000"/>
              </a:lnSpc>
              <a:buNone/>
            </a:pPr>
            <a:r>
              <a:rPr lang="en-US" sz="3200" dirty="0">
                <a:solidFill>
                  <a:srgbClr val="000001"/>
                </a:solidFill>
                <a:latin typeface="Times New Roman" panose="02020603050405020304" pitchFamily="18" charset="0"/>
                <a:cs typeface="Times New Roman" panose="02020603050405020304" pitchFamily="18" charset="0"/>
              </a:rPr>
              <a:t>out-of-pocket share of health spending, 2023</a:t>
            </a:r>
            <a:endParaRPr lang="en-US" sz="3200" dirty="0"/>
          </a:p>
        </p:txBody>
      </p:sp>
      <p:sp>
        <p:nvSpPr>
          <p:cNvPr id="214" name="Iran text"/>
          <p:cNvSpPr txBox="1"/>
          <p:nvPr/>
        </p:nvSpPr>
        <p:spPr>
          <a:xfrm>
            <a:off x="11219688" y="21646952"/>
            <a:ext cx="9966960" cy="2538928"/>
          </a:xfrm>
          <a:prstGeom prst="rect">
            <a:avLst/>
          </a:prstGeom>
          <a:noFill/>
        </p:spPr>
        <p:txBody>
          <a:bodyPr wrap="square" lIns="73152" tIns="73152" rIns="73152" bIns="73152" rtlCol="0" anchor="t">
            <a:noAutofit/>
          </a:bodyPr>
          <a:lstStyle/>
          <a:p>
            <a:pPr algn="l">
              <a:buNone/>
            </a:pPr>
            <a:r>
              <a:rPr lang="en-US" sz="3200" dirty="0">
                <a:solidFill>
                  <a:srgbClr val="000001"/>
                </a:solidFill>
                <a:latin typeface="Times New Roman" panose="02020603050405020304" pitchFamily="18" charset="0"/>
                <a:cs typeface="Times New Roman" panose="02020603050405020304" pitchFamily="18" charset="0"/>
              </a:rPr>
              <a:t>Tariffs are approved centrally without systematic costing [2]; laboratories are not graded; insurers pay rather than purchase; e-prescription serves claims, not ordering.</a:t>
            </a:r>
            <a:endParaRPr lang="en-US" sz="3200" dirty="0"/>
          </a:p>
        </p:txBody>
      </p:sp>
      <p:sp>
        <p:nvSpPr>
          <p:cNvPr id="215" name="Findings sub 3"/>
          <p:cNvSpPr txBox="1"/>
          <p:nvPr/>
        </p:nvSpPr>
        <p:spPr>
          <a:xfrm>
            <a:off x="21945600" y="11201400"/>
            <a:ext cx="9985248" cy="640080"/>
          </a:xfrm>
          <a:prstGeom prst="rect">
            <a:avLst/>
          </a:prstGeom>
          <a:noFill/>
        </p:spPr>
        <p:txBody>
          <a:bodyPr wrap="square" lIns="45720" tIns="45720" rIns="45720" bIns="45720" rtlCol="0" anchor="t">
            <a:noAutofit/>
          </a:bodyPr>
          <a:lstStyle/>
          <a:p>
            <a:pPr algn="l">
              <a:buNone/>
            </a:pPr>
            <a:r>
              <a:rPr lang="en-US" sz="3400" b="1" dirty="0">
                <a:solidFill>
                  <a:srgbClr val="0384E9"/>
                </a:solidFill>
                <a:latin typeface="Times New Roman" panose="02020603050405020304" pitchFamily="18" charset="0"/>
                <a:cs typeface="Times New Roman" panose="02020603050405020304" pitchFamily="18" charset="0"/>
              </a:rPr>
              <a:t>Proposed model for Iran</a:t>
            </a:r>
            <a:endParaRPr lang="en-US" sz="3400" dirty="0"/>
          </a:p>
        </p:txBody>
      </p:sp>
      <p:pic>
        <p:nvPicPr>
          <p:cNvPr id="216" name="Figure model" descr="Proposed strategic purchasing model for Iran"/>
          <p:cNvPicPr>
            <a:picLocks noChangeAspect="1"/>
          </p:cNvPicPr>
          <p:nvPr/>
        </p:nvPicPr>
        <p:blipFill>
          <a:blip r:embed="rIdP5"/>
          <a:stretch>
            <a:fillRect/>
          </a:stretch>
        </p:blipFill>
        <p:spPr>
          <a:xfrm>
            <a:off x="21945600" y="11932920"/>
            <a:ext cx="9985248" cy="8531086"/>
          </a:xfrm>
          <a:prstGeom prst="rect">
            <a:avLst/>
          </a:prstGeom>
        </p:spPr>
      </p:pic>
      <p:sp>
        <p:nvSpPr>
          <p:cNvPr id="217" name="Model text"/>
          <p:cNvSpPr txBox="1"/>
          <p:nvPr/>
        </p:nvSpPr>
        <p:spPr>
          <a:xfrm>
            <a:off x="21945600" y="20692606"/>
            <a:ext cx="9985248" cy="3493274"/>
          </a:xfrm>
          <a:prstGeom prst="rect">
            <a:avLst/>
          </a:prstGeom>
          <a:noFill/>
        </p:spPr>
        <p:txBody>
          <a:bodyPr wrap="square" lIns="73152" tIns="73152" rIns="73152" bIns="73152" rtlCol="0" anchor="t">
            <a:noAutofit/>
          </a:bodyPr>
          <a:lstStyle/>
          <a:p>
            <a:pPr algn="l">
              <a:buNone/>
            </a:pPr>
            <a:r>
              <a:rPr lang="en-US" sz="3200" dirty="0">
                <a:solidFill>
                  <a:srgbClr val="000001"/>
                </a:solidFill>
                <a:latin typeface="Times New Roman" panose="02020603050405020304" pitchFamily="18" charset="0"/>
                <a:cs typeface="Times New Roman" panose="02020603050405020304" pitchFamily="18" charset="0"/>
              </a:rPr>
              <a:t>The state moves from owner and price-setter to steward; the basic insurers buy jointly and on quality; laboratories are paid costed tariffs within a budget agreed every three years.</a:t>
            </a:r>
            <a:endParaRPr lang="en-US" sz="3200" dirty="0"/>
          </a:p>
        </p:txBody>
      </p:sp>
      <p:sp>
        <p:nvSpPr>
          <p:cNvPr id="218" name="Conclusion text"/>
          <p:cNvSpPr txBox="1"/>
          <p:nvPr/>
        </p:nvSpPr>
        <p:spPr>
          <a:xfrm>
            <a:off x="33147000" y="11155680"/>
            <a:ext cx="9601200" cy="6309360"/>
          </a:xfrm>
          <a:prstGeom prst="rect">
            <a:avLst/>
          </a:prstGeom>
          <a:noFill/>
        </p:spPr>
        <p:txBody>
          <a:bodyPr wrap="square" lIns="73152" tIns="73152" rIns="73152" bIns="73152" rtlCol="0" anchor="t">
            <a:noAutofit/>
          </a:bodyPr>
          <a:lstStyle/>
          <a:p>
            <a:pPr algn="l" marL="457200" indent="-457200">
              <a:spcAft>
                <a:spcPts val="1400"/>
              </a:spcAft>
              <a:buFont typeface="Arial" panose="020B0604020202020204" pitchFamily="34" charset="0"/>
              <a:buChar char="•"/>
            </a:pPr>
            <a:r>
              <a:rPr lang="en-US" sz="3200" dirty="0">
                <a:solidFill>
                  <a:srgbClr val="000001"/>
                </a:solidFill>
                <a:latin typeface="Times New Roman" panose="02020603050405020304" pitchFamily="18" charset="0"/>
                <a:cs typeface="Times New Roman" panose="02020603050405020304" pitchFamily="18" charset="0"/>
              </a:rPr>
              <a:t>Systems that manage laboratories well link quality to the right to bill and control price and volume together.</a:t>
            </a:r>
            <a:endParaRPr lang="en-US" sz="3200" dirty="0"/>
          </a:p>
          <a:p>
            <a:pPr algn="l" marL="457200" indent="-457200">
              <a:spcAft>
                <a:spcPts val="1400"/>
              </a:spcAft>
              <a:buFont typeface="Arial" panose="020B0604020202020204" pitchFamily="34" charset="0"/>
              <a:buChar char="•"/>
            </a:pPr>
            <a:r>
              <a:rPr lang="en-US" sz="3200" dirty="0">
                <a:solidFill>
                  <a:srgbClr val="000001"/>
                </a:solidFill>
                <a:latin typeface="Times New Roman" panose="02020603050405020304" pitchFamily="18" charset="0"/>
                <a:cs typeface="Times New Roman" panose="02020603050405020304" pitchFamily="18" charset="0"/>
              </a:rPr>
              <a:t>Iran already has central tariffs, licensing and e-prescription, but they are connected neither to each other nor to payment.</a:t>
            </a:r>
            <a:endParaRPr lang="en-US" sz="3200" dirty="0"/>
          </a:p>
          <a:p>
            <a:pPr algn="l" marL="457200" indent="-457200">
              <a:spcAft>
                <a:spcPts val="1400"/>
              </a:spcAft>
              <a:buFont typeface="Arial" panose="020B0604020202020204" pitchFamily="34" charset="0"/>
              <a:buChar char="•"/>
            </a:pPr>
            <a:r>
              <a:rPr lang="en-US" sz="3200" dirty="0">
                <a:solidFill>
                  <a:srgbClr val="000001"/>
                </a:solidFill>
                <a:latin typeface="Times New Roman" panose="02020603050405020304" pitchFamily="18" charset="0"/>
                <a:cs typeface="Times New Roman" panose="02020603050405020304" pitchFamily="18" charset="0"/>
              </a:rPr>
              <a:t>Phased in from 2027 to 2035, the model lets Iran pay for the right test rather than for any test.</a:t>
            </a:r>
            <a:endParaRPr lang="en-US" sz="3200" dirty="0"/>
          </a:p>
          <a:p>
            <a:pPr algn="l" marL="457200" indent="-457200">
              <a:spcAft>
                <a:spcPts val="1400"/>
              </a:spcAft>
              <a:buFont typeface="Arial" panose="020B0604020202020204" pitchFamily="34" charset="0"/>
              <a:buChar char="•"/>
            </a:pPr>
            <a:r>
              <a:rPr lang="en-US" sz="3200" dirty="0">
                <a:solidFill>
                  <a:srgbClr val="000001"/>
                </a:solidFill>
                <a:latin typeface="Times New Roman" panose="02020603050405020304" pitchFamily="18" charset="0"/>
                <a:cs typeface="Times New Roman" panose="02020603050405020304" pitchFamily="18" charset="0"/>
              </a:rPr>
              <a:t>Next step: a Delphi study with insurers, regulators and laboratory associations, then a pilot in selected provinces.</a:t>
            </a:r>
            <a:endParaRPr lang="en-US" sz="3200" dirty="0"/>
          </a:p>
        </p:txBody>
      </p:sp>
      <p:sp>
        <p:nvSpPr>
          <p:cNvPr id="219" name="References text"/>
          <p:cNvSpPr txBox="1"/>
          <p:nvPr/>
        </p:nvSpPr>
        <p:spPr>
          <a:xfrm>
            <a:off x="33147000" y="18699480"/>
            <a:ext cx="9601200" cy="5486400"/>
          </a:xfrm>
          <a:prstGeom prst="rect">
            <a:avLst/>
          </a:prstGeom>
          <a:noFill/>
        </p:spPr>
        <p:txBody>
          <a:bodyPr wrap="square" lIns="73152" tIns="73152" rIns="73152" bIns="73152" rtlCol="0" anchor="t">
            <a:noAutofit/>
          </a:bodyPr>
          <a:lstStyle/>
          <a:p>
            <a:pPr algn="l">
              <a:spcAft>
                <a:spcPts val="1000"/>
              </a:spcAft>
              <a:buNone/>
            </a:pPr>
            <a:r>
              <a:rPr lang="en-US" sz="2800" dirty="0">
                <a:solidFill>
                  <a:srgbClr val="000001"/>
                </a:solidFill>
                <a:latin typeface="Times New Roman" panose="02020603050405020304" pitchFamily="18" charset="0"/>
                <a:cs typeface="Times New Roman" panose="02020603050405020304" pitchFamily="18" charset="0"/>
              </a:rPr>
              <a:t>1. Fleming KA, Horton S, Wilson ML, et al. The Lancet Commission on diagnostics: transforming access to diagnostics. Lancet. 2021;398:1997-2050.</a:t>
            </a:r>
            <a:endParaRPr lang="en-US" sz="2800" dirty="0"/>
          </a:p>
          <a:p>
            <a:pPr algn="l">
              <a:spcAft>
                <a:spcPts val="1000"/>
              </a:spcAft>
              <a:buNone/>
            </a:pPr>
            <a:r>
              <a:rPr lang="en-US" sz="2800" dirty="0">
                <a:solidFill>
                  <a:srgbClr val="000001"/>
                </a:solidFill>
                <a:latin typeface="Times New Roman" panose="02020603050405020304" pitchFamily="18" charset="0"/>
                <a:cs typeface="Times New Roman" panose="02020603050405020304" pitchFamily="18" charset="0"/>
              </a:rPr>
              <a:t>2. Doshmangir L, Rashidian A, Kouhi F, Gordeev VS. Setting health care services tariffs in Iran: half a century quest for a window of opportunity. Int J Equity Health. 2020;19:112.</a:t>
            </a:r>
            <a:endParaRPr lang="en-US" sz="2800" dirty="0"/>
          </a:p>
          <a:p>
            <a:pPr algn="l">
              <a:spcAft>
                <a:spcPts val="1000"/>
              </a:spcAft>
              <a:buNone/>
            </a:pPr>
            <a:r>
              <a:rPr lang="en-US" sz="2800" dirty="0">
                <a:solidFill>
                  <a:srgbClr val="000001"/>
                </a:solidFill>
                <a:latin typeface="Times New Roman" panose="02020603050405020304" pitchFamily="18" charset="0"/>
                <a:cs typeface="Times New Roman" panose="02020603050405020304" pitchFamily="18" charset="0"/>
              </a:rPr>
              <a:t>3. Mathauer I, Dale E, Meessen B. Strategic purchasing for universal health coverage: key policy issues and questions. Geneva: WHO; 2017.</a:t>
            </a:r>
            <a:endParaRPr lang="en-US" sz="2800" dirty="0"/>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TotalTime>
  <Words>559</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Calibri</vt:lpstr>
      <vt:lpstr>Calibri Light</vt:lpstr>
      <vt:lpstr>inherit</vt:lpstr>
      <vt:lpstr>Libre Baskerville</vt:lpstr>
      <vt:lpstr>Open Sans</vt:lpstr>
      <vt:lpstr>Open Sauce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Paying for the Right Test: Laboratories, Health Insurers and the State, and a Strategic Purchasing Model for Iran</dc:title>
  <dc:creator>Mehdi Mahdavian Sadr</dc:creator>
  <cp:lastModifiedBy>Mehdi Mahdavian Sadr</cp:lastModifiedBy>
  <cp:revision>26</cp:revision>
  <dcterms:created xsi:type="dcterms:W3CDTF">2026-09-07T19:22:54Z</dcterms:created>
  <dcterms:modified xsi:type="dcterms:W3CDTF">2026-10-02T18:40:00Z</dcterms:modified>
</cp:coreProperties>
</file>