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8" d="100"/>
          <a:sy n="18" d="100"/>
        </p:scale>
        <p:origin x="99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29B8685-B61A-465E-978C-A07658FF07C1}" type="datetimeFigureOut">
              <a:rPr lang="en-US" smtClean="0"/>
              <a:t>10/1/2026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02AA33EB-A079-4C8A-BB25-824AE7978792}" type="slidenum">
              <a:rPr lang="en-US" smtClean="0"/>
              <a:t>‹#›</a:t>
            </a:fld>
            <a:endParaRPr lang="en-US"/>
          </a:p>
        </p:txBody>
      </p:sp>
    </p:spTree>
    <p:extLst>
      <p:ext uri="{BB962C8B-B14F-4D97-AF65-F5344CB8AC3E}">
        <p14:creationId xmlns:p14="http://schemas.microsoft.com/office/powerpoint/2010/main" val="3881936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AA33EB-A079-4C8A-BB25-824AE7978792}" type="slidenum">
              <a:rPr lang="en-US" smtClean="0"/>
              <a:t>1</a:t>
            </a:fld>
            <a:endParaRPr lang="en-US"/>
          </a:p>
        </p:txBody>
      </p:sp>
    </p:spTree>
    <p:extLst>
      <p:ext uri="{BB962C8B-B14F-4D97-AF65-F5344CB8AC3E}">
        <p14:creationId xmlns:p14="http://schemas.microsoft.com/office/powerpoint/2010/main" val="2927716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g"/><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jpg"/><Relationship Id="rId10" Type="http://schemas.microsoft.com/office/2007/relationships/hdphoto" Target="../media/hdphoto1.wdp"/><Relationship Id="rId4" Type="http://schemas.openxmlformats.org/officeDocument/2006/relationships/hyperlink" Target="mailto:Kazemizahra1753@gmail.com" TargetMode="Externa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4014150" y="526120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بررسی رابطه هوش هیجانی با رضایت از شغل در بین کارکنان اورژانس پیش بیمارستانی علوم پزشکی بم</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5325279"/>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Code:1553</a:t>
            </a: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489980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زهرا کاظمی کرانی(1)</a:t>
            </a:r>
          </a:p>
          <a:p>
            <a:pPr marL="742950" indent="-742950" algn="ctr" rtl="1">
              <a:buAutoNum type="arabicParenBoth"/>
            </a:pP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دانشجو کارشناسی ارشد پرستاری اورژانس، کمیته تحقیقات دانشجویی دانشکده پرستاری و مامایی، دانشگاه علوم پزشکی بم، بم، ايران.</a:t>
            </a:r>
          </a:p>
          <a:p>
            <a:pPr algn="ctr" rtl="1"/>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rPr>
              <a:t>Email: </a:t>
            </a: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hlinkClick r:id="rId4"/>
              </a:rPr>
              <a:t>Kazemizahra1753@gmail.com</a:t>
            </a: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algn="ctr" rtl="1"/>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491129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5" y="17488825"/>
            <a:ext cx="9601200" cy="1011304"/>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539430"/>
          </a:xfrm>
          <a:prstGeom prst="rect">
            <a:avLst/>
          </a:prstGeom>
          <a:noFill/>
        </p:spPr>
        <p:txBody>
          <a:bodyPr wrap="square" rtlCol="0">
            <a:spAutoFit/>
          </a:bodyPr>
          <a:lstStyle>
            <a:defPPr>
              <a:defRPr kern="1200"/>
            </a:defPPr>
          </a:lstStyle>
          <a:p>
            <a:pPr algn="just" rtl="1"/>
            <a:r>
              <a:rPr lang="fa-IR" sz="3200" b="1" dirty="0">
                <a:solidFill>
                  <a:srgbClr val="000001"/>
                </a:solidFill>
                <a:latin typeface="Times New Roman"/>
                <a:ea typeface="Times New Roman"/>
                <a:cs typeface="B Zar" panose="00000400000000000000" pitchFamily="2" charset="-78"/>
                <a:sym typeface="Times New Roman"/>
              </a:rPr>
              <a:t>هوش هیجانی برجسته‌ترین پیش‌بینی‌کننده رضایت شغلی کارکنان اورژانس پیش‌بیمارستانی بود. توجه به خودآگاهی، تنظیم هیجان، درک هیجانات دیگران و مدیریت تعاملات می‌تواند در برنامه‌های توانمندسازی و آموزش ضمن خدمت مورد توجه قرار گیرد. با این حال، ارتقای هوش هیجانی نباید جایگزین اصلاح عوامل سازمانی شود و حمایت مدیریتی، شرایط کاری و نظام جبران خدمات نیز باید مورد توجه قرار گیرند. </a:t>
            </a:r>
            <a:endParaRPr lang="en-US" sz="3200" b="1"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03522" y="11127691"/>
            <a:ext cx="9857035" cy="6247864"/>
          </a:xfrm>
          <a:prstGeom prst="rect">
            <a:avLst/>
          </a:prstGeom>
          <a:noFill/>
        </p:spPr>
        <p:txBody>
          <a:bodyPr wrap="square" rtlCol="0">
            <a:spAutoFit/>
          </a:bodyPr>
          <a:lstStyle>
            <a:defPPr>
              <a:defRPr kern="1200"/>
            </a:defPPr>
          </a:lstStyle>
          <a:p>
            <a:pPr algn="just" rtl="1"/>
            <a:r>
              <a:rPr lang="fa-IR" sz="4000" b="1" dirty="0">
                <a:solidFill>
                  <a:prstClr val="black"/>
                </a:solidFill>
                <a:latin typeface="Times New Roman" panose="02020603050405020304" pitchFamily="18" charset="0"/>
                <a:ea typeface="Open Sans" panose="020B0606030504020204" pitchFamily="34" charset="0"/>
                <a:cs typeface="B Zar" panose="00000400000000000000" pitchFamily="2" charset="-78"/>
              </a:rPr>
              <a:t>کارکنان اورژانس پیش‌بیمارستانی در محیطی پویا فعالیت می‌کنند؛ محیطی که در آن تصمیم‌گیری سریع، تعامل مؤثر و حفظ کنترل هیجانی ضروری است. هوش هیجانی می‌تواند با تجربه شغلی کارکنان ارتباط داشته باشد. شواهد علمی درباره رضایت شغلی کارکنان اورژانس پیش‌بیمارستانی، محدود است. پژوهش حاضر با هدف بررسی ارتباط هوش هیجانی با رضایت شغلی و شناسایی پیش‌بینی‌کننده‌های رضایت شغلی کارکنان اورژانس پیش‌بیمارستانی دانشگاه علوم پزشکی بم انجام شد.</a:t>
            </a:r>
            <a:endParaRPr kumimoji="0" lang="fa-IR" sz="4000" b="1"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148725" y="18745645"/>
            <a:ext cx="9601200" cy="5539978"/>
          </a:xfrm>
          <a:prstGeom prst="rect">
            <a:avLst/>
          </a:prstGeom>
        </p:spPr>
        <p:txBody>
          <a:bodyPr wrap="square" lIns="0" tIns="0" rIns="0" bIns="0" rtlCol="0" anchor="t">
            <a:spAutoFit/>
          </a:bodyPr>
          <a:lstStyle/>
          <a:p>
            <a:pPr lvl="0" algn="just" defTabSz="4703763" rtl="1" eaLnBrk="0" hangingPunct="0">
              <a:defRPr/>
            </a:pPr>
            <a:r>
              <a:rPr lang="fa-IR" sz="4000" b="1" dirty="0">
                <a:solidFill>
                  <a:srgbClr val="000001"/>
                </a:solidFill>
                <a:latin typeface="Times New Roman"/>
                <a:ea typeface="Times New Roman"/>
                <a:cs typeface="B Zar" panose="00000400000000000000" pitchFamily="2" charset="-78"/>
                <a:sym typeface="Times New Roman"/>
              </a:rPr>
              <a:t>این مطالعه توصیفی ـ همبستگی با مشارکت 198 نفر از کارکنان اورژانس پیش‌بیمارستانی دانشگاه علوم پزشکی بم و به روش سرشماری انجام شد. داده‌ها با پرسشنامه مقیاس هوش هیجانی وانگ و لاو (</a:t>
            </a:r>
            <a:r>
              <a:rPr lang="en-US" sz="4000" b="1" dirty="0">
                <a:solidFill>
                  <a:srgbClr val="000001"/>
                </a:solidFill>
                <a:latin typeface="Times New Roman"/>
                <a:ea typeface="Times New Roman"/>
                <a:cs typeface="B Zar" panose="00000400000000000000" pitchFamily="2" charset="-78"/>
                <a:sym typeface="Times New Roman"/>
              </a:rPr>
              <a:t>WLEIS</a:t>
            </a:r>
            <a:r>
              <a:rPr lang="fa-IR" sz="4000" b="1" dirty="0">
                <a:solidFill>
                  <a:srgbClr val="000001"/>
                </a:solidFill>
                <a:latin typeface="Times New Roman"/>
                <a:ea typeface="Times New Roman"/>
                <a:cs typeface="B Zar" panose="00000400000000000000" pitchFamily="2" charset="-78"/>
                <a:sym typeface="Times New Roman"/>
              </a:rPr>
              <a:t>)و پرسشنامه رضایت شغلی جعفری گردآوری شدند. تحلیل داده‌ها با آمار توصیفی، آزمون </a:t>
            </a:r>
            <a:r>
              <a:rPr lang="en-US" sz="4000" b="1" dirty="0">
                <a:solidFill>
                  <a:srgbClr val="000001"/>
                </a:solidFill>
                <a:latin typeface="Times New Roman"/>
                <a:ea typeface="Times New Roman"/>
                <a:cs typeface="B Zar" panose="00000400000000000000" pitchFamily="2" charset="-78"/>
                <a:sym typeface="Times New Roman"/>
              </a:rPr>
              <a:t>t </a:t>
            </a:r>
            <a:r>
              <a:rPr lang="fa-IR" sz="4000" b="1" dirty="0">
                <a:solidFill>
                  <a:srgbClr val="000001"/>
                </a:solidFill>
                <a:latin typeface="Times New Roman"/>
                <a:ea typeface="Times New Roman"/>
                <a:cs typeface="B Zar" panose="00000400000000000000" pitchFamily="2" charset="-78"/>
                <a:sym typeface="Times New Roman"/>
              </a:rPr>
              <a:t>مستقل، تحلیل واریانس یک‌طرفه، ضریب همبستگی پیرسون و رگرسیون خطی در</a:t>
            </a:r>
            <a:r>
              <a:rPr lang="en-US" sz="4000" b="1" dirty="0">
                <a:solidFill>
                  <a:srgbClr val="000001"/>
                </a:solidFill>
                <a:latin typeface="Times New Roman"/>
                <a:ea typeface="Times New Roman"/>
                <a:cs typeface="B Zar" panose="00000400000000000000" pitchFamily="2" charset="-78"/>
                <a:sym typeface="Times New Roman"/>
              </a:rPr>
              <a:t>SPSS</a:t>
            </a:r>
            <a:r>
              <a:rPr lang="fa-IR" sz="4000" b="1" dirty="0">
                <a:solidFill>
                  <a:srgbClr val="000001"/>
                </a:solidFill>
                <a:latin typeface="Times New Roman"/>
                <a:ea typeface="Times New Roman"/>
                <a:cs typeface="B Zar" panose="00000400000000000000" pitchFamily="2" charset="-78"/>
                <a:sym typeface="Times New Roman"/>
              </a:rPr>
              <a:t> نسخه 26 انجام گرفت. سطح معناداری 0/05 بود.</a:t>
            </a:r>
            <a:endParaRPr lang="en-US" sz="4000" b="1"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3" y="11247938"/>
            <a:ext cx="20860295" cy="4447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lvl="0" algn="just" rtl="1">
              <a:defRPr/>
            </a:pP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میانگین هوش هیجانی 10/14 </a:t>
            </a:r>
            <a:r>
              <a:rPr lang="fa-IR" sz="4000" b="1" dirty="0">
                <a:effectLst/>
                <a:ea typeface="Times New Roman" panose="02020603050405020304" pitchFamily="18" charset="0"/>
                <a:cs typeface="Calibri" panose="020F0502020204030204" pitchFamily="34" charset="0"/>
              </a:rPr>
              <a:t>±</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 60/69 و میانگین رضایت شغلی 27/50 </a:t>
            </a:r>
            <a:r>
              <a:rPr lang="fa-IR" sz="4000" b="1" dirty="0">
                <a:effectLst/>
                <a:ea typeface="Times New Roman" panose="02020603050405020304" pitchFamily="18" charset="0"/>
                <a:cs typeface="Calibri" panose="020F0502020204030204" pitchFamily="34" charset="0"/>
              </a:rPr>
              <a:t>±</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 8/85 بود که بیانگر سطح نسبتاً مطلوب هوش هیجانی و سطح متوسط تا مطلوب رضایت شغلی بود. در ابعاد رضایت شغلی، «جو سازمانی» و «ماهیت کار» بالاترین و «حقوق و مزایا» پایین‌ترین رضایت را داشتند. هوش هیجانی و رضایت شغلی بر اساس سطح تحصیلات و سابقه خدمت تفاوت معنادار داشتند. در رگرسیون تک‌متغیره، هوش هیجانی ۱۹/۸ درصد از واریانس رضایت شغلی را به‌طور معنادار تبیین کرد</a:t>
            </a:r>
            <a:r>
              <a:rPr lang="fa-IR" sz="4000" b="1" i="1" dirty="0">
                <a:effectLst/>
                <a:ea typeface="Times New Roman" panose="02020603050405020304" pitchFamily="18" charset="0"/>
                <a:cs typeface="Times New Roman" panose="02020603050405020304" pitchFamily="18" charset="0"/>
              </a:rPr>
              <a:t>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(0.001</a:t>
            </a:r>
            <a:r>
              <a:rPr lang="en-US" sz="4000" b="1" i="1" dirty="0">
                <a:latin typeface="Times New Roman" panose="02020603050405020304" pitchFamily="18" charset="0"/>
                <a:ea typeface="Times New Roman" panose="02020603050405020304" pitchFamily="18" charset="0"/>
                <a:cs typeface="B Zar" panose="00000400000000000000" pitchFamily="2" charset="-78"/>
              </a:rPr>
              <a:t>p&lt;</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a:t>
            </a:r>
            <a:r>
              <a:rPr lang="fa-IR" sz="4000" b="1" i="1" dirty="0">
                <a:effectLst/>
                <a:ea typeface="Times New Roman" panose="02020603050405020304" pitchFamily="18" charset="0"/>
                <a:cs typeface="Times New Roman" panose="02020603050405020304" pitchFamily="18" charset="0"/>
              </a:rPr>
              <a:t>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در مدل چندمتغیره، هوش هیجانی با 0.39</a:t>
            </a:r>
            <a:r>
              <a:rPr lang="en-US" sz="4000" b="1" i="1" dirty="0">
                <a:effectLst/>
                <a:latin typeface="Times New Roman" panose="02020603050405020304" pitchFamily="18" charset="0"/>
                <a:ea typeface="Times New Roman" panose="02020603050405020304" pitchFamily="18" charset="0"/>
                <a:cs typeface="B Zar" panose="00000400000000000000" pitchFamily="2" charset="-78"/>
              </a:rPr>
              <a:t> β =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قوی‌ترین پیش‌بینی‌کننده رضایت شغلی بود(0.001</a:t>
            </a:r>
            <a:r>
              <a:rPr lang="en-US" sz="4000" b="1" i="1" dirty="0">
                <a:effectLst/>
                <a:latin typeface="Times New Roman" panose="02020603050405020304" pitchFamily="18" charset="0"/>
                <a:ea typeface="Times New Roman" panose="02020603050405020304" pitchFamily="18" charset="0"/>
                <a:cs typeface="B Zar" panose="00000400000000000000" pitchFamily="2" charset="-78"/>
              </a:rPr>
              <a:t>p &lt;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a:t>
            </a:r>
            <a:r>
              <a:rPr lang="fa-IR" sz="4000" b="1" i="1" dirty="0">
                <a:effectLst/>
                <a:ea typeface="Times New Roman" panose="02020603050405020304" pitchFamily="18" charset="0"/>
                <a:cs typeface="Times New Roman" panose="02020603050405020304" pitchFamily="18" charset="0"/>
              </a:rPr>
              <a:t>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سن با</a:t>
            </a:r>
            <a:r>
              <a:rPr lang="fa-IR" sz="4000" b="1" i="1" dirty="0">
                <a:effectLst/>
                <a:ea typeface="Times New Roman" panose="02020603050405020304" pitchFamily="18" charset="0"/>
                <a:cs typeface="Times New Roman" panose="02020603050405020304" pitchFamily="18" charset="0"/>
              </a:rPr>
              <a:t>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0.25</a:t>
            </a:r>
            <a:r>
              <a:rPr lang="en-US" sz="4000" b="1" i="1" dirty="0">
                <a:effectLst/>
                <a:latin typeface="Times New Roman" panose="02020603050405020304" pitchFamily="18" charset="0"/>
                <a:ea typeface="Times New Roman" panose="02020603050405020304" pitchFamily="18" charset="0"/>
                <a:cs typeface="B Zar" panose="00000400000000000000" pitchFamily="2" charset="-78"/>
              </a:rPr>
              <a:t> β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در حالی که سابقه خدمت</a:t>
            </a:r>
            <a:r>
              <a:rPr lang="fa-IR" sz="4000" b="1" i="1" dirty="0">
                <a:effectLst/>
                <a:ea typeface="Times New Roman" panose="02020603050405020304" pitchFamily="18" charset="0"/>
                <a:cs typeface="Times New Roman" panose="02020603050405020304" pitchFamily="18" charset="0"/>
              </a:rPr>
              <a:t> </a:t>
            </a:r>
            <a:r>
              <a:rPr lang="fa-IR" sz="4000" b="1" dirty="0">
                <a:latin typeface="Times New Roman" panose="02020603050405020304" pitchFamily="18" charset="0"/>
                <a:ea typeface="Times New Roman" panose="02020603050405020304" pitchFamily="18" charset="0"/>
                <a:cs typeface="B Zar" panose="00000400000000000000" pitchFamily="2" charset="-78"/>
              </a:rPr>
              <a:t>(۰/۰۲</a:t>
            </a:r>
            <a:r>
              <a:rPr lang="en-US" sz="4000" b="1" i="1" dirty="0">
                <a:effectLst/>
                <a:latin typeface="Times New Roman" panose="02020603050405020304" pitchFamily="18" charset="0"/>
                <a:ea typeface="Times New Roman" panose="02020603050405020304" pitchFamily="18" charset="0"/>
                <a:cs typeface="B Zar" panose="00000400000000000000" pitchFamily="2" charset="-78"/>
              </a:rPr>
              <a:t> β =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 و سطح تحصیلات</a:t>
            </a:r>
            <a:r>
              <a:rPr lang="fa-IR" sz="4000" b="1" i="1" dirty="0">
                <a:effectLst/>
                <a:ea typeface="Times New Roman" panose="02020603050405020304" pitchFamily="18" charset="0"/>
                <a:cs typeface="Times New Roman" panose="02020603050405020304" pitchFamily="18" charset="0"/>
              </a:rPr>
              <a:t>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 (17/۰</a:t>
            </a:r>
            <a:r>
              <a:rPr lang="en-US" sz="4000" b="1" i="1" dirty="0">
                <a:effectLst/>
                <a:latin typeface="Times New Roman" panose="02020603050405020304" pitchFamily="18" charset="0"/>
                <a:ea typeface="Times New Roman" panose="02020603050405020304" pitchFamily="18" charset="0"/>
                <a:cs typeface="B Zar" panose="00000400000000000000" pitchFamily="2" charset="-78"/>
              </a:rPr>
              <a:t> β =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a:t>
            </a:r>
            <a:r>
              <a:rPr lang="fa-IR" sz="4000" b="1" i="1" dirty="0">
                <a:effectLst/>
                <a:ea typeface="Times New Roman" panose="02020603050405020304" pitchFamily="18" charset="0"/>
                <a:cs typeface="Times New Roman" panose="02020603050405020304" pitchFamily="18" charset="0"/>
              </a:rPr>
              <a:t> </a:t>
            </a:r>
            <a:r>
              <a:rPr lang="fa-IR" sz="4000" b="1" dirty="0">
                <a:effectLst/>
                <a:latin typeface="Times New Roman" panose="02020603050405020304" pitchFamily="18" charset="0"/>
                <a:ea typeface="Times New Roman" panose="02020603050405020304" pitchFamily="18" charset="0"/>
                <a:cs typeface="B Zar" panose="00000400000000000000" pitchFamily="2" charset="-78"/>
              </a:rPr>
              <a:t>ارتباط منفی داشتند. مدل نهایی 27.6 درصد از واریانس رضایت شغلی را تبیین کرد</a:t>
            </a:r>
            <a:r>
              <a:rPr lang="en-US" sz="4000" b="1" i="1" dirty="0">
                <a:effectLst/>
                <a:latin typeface="Times New Roman" panose="02020603050405020304" pitchFamily="18" charset="0"/>
                <a:ea typeface="Times New Roman" panose="02020603050405020304" pitchFamily="18" charset="0"/>
                <a:cs typeface="B Zar" panose="00000400000000000000" pitchFamily="2" charset="-78"/>
              </a:rPr>
              <a:t>.</a:t>
            </a:r>
            <a:endParaRPr kumimoji="0" lang="en-US" sz="4000" b="1"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164147" y="22764204"/>
            <a:ext cx="10058400" cy="692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ctr" rtl="1"/>
            <a:r>
              <a:rPr lang="en-US" sz="3600" dirty="0" err="1">
                <a:cs typeface="B Zar" panose="00000400000000000000" pitchFamily="2" charset="-78"/>
              </a:rPr>
              <a:t>نمودار</a:t>
            </a:r>
            <a:r>
              <a:rPr lang="fa-IR" sz="3600" dirty="0">
                <a:cs typeface="B Zar" panose="00000400000000000000" pitchFamily="2" charset="-78"/>
              </a:rPr>
              <a:t>1</a:t>
            </a:r>
            <a:r>
              <a:rPr lang="en-US" sz="3600" dirty="0">
                <a:cs typeface="B Zar" panose="00000400000000000000" pitchFamily="2" charset="-78"/>
              </a:rPr>
              <a:t> — </a:t>
            </a:r>
            <a:r>
              <a:rPr lang="en-US" sz="3600" dirty="0" err="1">
                <a:cs typeface="B Zar" panose="00000400000000000000" pitchFamily="2" charset="-78"/>
              </a:rPr>
              <a:t>میانگین</a:t>
            </a:r>
            <a:r>
              <a:rPr lang="en-US" sz="3600" dirty="0">
                <a:cs typeface="B Zar" panose="00000400000000000000" pitchFamily="2" charset="-78"/>
              </a:rPr>
              <a:t> </a:t>
            </a:r>
            <a:r>
              <a:rPr lang="en-US" sz="3600" dirty="0" err="1">
                <a:cs typeface="B Zar" panose="00000400000000000000" pitchFamily="2" charset="-78"/>
              </a:rPr>
              <a:t>هوش</a:t>
            </a:r>
            <a:r>
              <a:rPr lang="en-US" sz="3600" dirty="0">
                <a:cs typeface="B Zar" panose="00000400000000000000" pitchFamily="2" charset="-78"/>
              </a:rPr>
              <a:t> </a:t>
            </a:r>
            <a:r>
              <a:rPr lang="en-US" sz="3600" dirty="0" err="1">
                <a:cs typeface="B Zar" panose="00000400000000000000" pitchFamily="2" charset="-78"/>
              </a:rPr>
              <a:t>هیجانی</a:t>
            </a:r>
            <a:r>
              <a:rPr lang="en-US" sz="3600" dirty="0">
                <a:cs typeface="B Zar" panose="00000400000000000000" pitchFamily="2" charset="-78"/>
              </a:rPr>
              <a:t> و </a:t>
            </a:r>
            <a:r>
              <a:rPr lang="en-US" sz="3600" dirty="0" err="1">
                <a:cs typeface="B Zar" panose="00000400000000000000" pitchFamily="2" charset="-78"/>
              </a:rPr>
              <a:t>رضایت</a:t>
            </a:r>
            <a:r>
              <a:rPr lang="en-US" sz="3600" dirty="0">
                <a:cs typeface="B Zar" panose="00000400000000000000" pitchFamily="2" charset="-78"/>
              </a:rPr>
              <a:t> </a:t>
            </a:r>
            <a:r>
              <a:rPr lang="en-US" sz="3600" dirty="0" err="1">
                <a:cs typeface="B Zar" panose="00000400000000000000" pitchFamily="2" charset="-78"/>
              </a:rPr>
              <a:t>شغلی</a:t>
            </a:r>
            <a:r>
              <a:rPr lang="en-US" sz="3600" dirty="0">
                <a:cs typeface="B Zar" panose="00000400000000000000" pitchFamily="2" charset="-78"/>
              </a:rPr>
              <a:t> </a:t>
            </a:r>
          </a:p>
        </p:txBody>
      </p:sp>
      <p:sp>
        <p:nvSpPr>
          <p:cNvPr id="2" name="Rectangle 1"/>
          <p:cNvSpPr/>
          <p:nvPr/>
        </p:nvSpPr>
        <p:spPr>
          <a:xfrm>
            <a:off x="402866" y="16053868"/>
            <a:ext cx="9601199" cy="3539430"/>
          </a:xfrm>
          <a:prstGeom prst="rect">
            <a:avLst/>
          </a:prstGeom>
        </p:spPr>
        <p:txBody>
          <a:bodyPr wrap="square">
            <a:spAutoFit/>
          </a:bodyPr>
          <a:lstStyle/>
          <a:p>
            <a:pPr algn="l"/>
            <a:r>
              <a:rPr lang="en-US" sz="2800" b="1" dirty="0">
                <a:solidFill>
                  <a:srgbClr val="000001"/>
                </a:solidFill>
                <a:latin typeface="Times New Roman"/>
                <a:ea typeface="Times New Roman"/>
                <a:cs typeface="B Zar" panose="00000400000000000000" pitchFamily="2" charset="-78"/>
                <a:sym typeface="Times New Roman"/>
              </a:rPr>
              <a:t>1. Organization WH. National health workforce accounts: health workforce levels and trends 2026: World Health Organization; 2026.</a:t>
            </a:r>
          </a:p>
          <a:p>
            <a:pPr algn="just"/>
            <a:r>
              <a:rPr lang="en-US" sz="2800" b="1" dirty="0">
                <a:solidFill>
                  <a:srgbClr val="000001"/>
                </a:solidFill>
                <a:latin typeface="Times New Roman"/>
                <a:ea typeface="Times New Roman"/>
                <a:cs typeface="B Zar" panose="00000400000000000000" pitchFamily="2" charset="-78"/>
                <a:sym typeface="Times New Roman"/>
              </a:rPr>
              <a:t>2.	Hou E, Gonzalez M, Kun A, </a:t>
            </a:r>
            <a:r>
              <a:rPr lang="en-US" sz="2800" b="1" dirty="0" err="1">
                <a:solidFill>
                  <a:srgbClr val="000001"/>
                </a:solidFill>
                <a:latin typeface="Times New Roman"/>
                <a:ea typeface="Times New Roman"/>
                <a:cs typeface="B Zar" panose="00000400000000000000" pitchFamily="2" charset="-78"/>
                <a:sym typeface="Times New Roman"/>
              </a:rPr>
              <a:t>Mokryn</a:t>
            </a:r>
            <a:r>
              <a:rPr lang="en-US" sz="2800" b="1" dirty="0">
                <a:solidFill>
                  <a:srgbClr val="000001"/>
                </a:solidFill>
                <a:latin typeface="Times New Roman"/>
                <a:ea typeface="Times New Roman"/>
                <a:cs typeface="B Zar" panose="00000400000000000000" pitchFamily="2" charset="-78"/>
                <a:sym typeface="Times New Roman"/>
              </a:rPr>
              <a:t> O, Shaer O, editors. From 911 to Hospital: Challenges and Opportunities for AI Integration in Emergency Medical Services. Proceedings of the 5th Annual Symposium on Human-Computer Interaction for Work; 2026.</a:t>
            </a:r>
          </a:p>
        </p:txBody>
      </p:sp>
      <p:pic>
        <p:nvPicPr>
          <p:cNvPr id="10" name="Picture 9">
            <a:extLst>
              <a:ext uri="{FF2B5EF4-FFF2-40B4-BE49-F238E27FC236}">
                <a16:creationId xmlns:a16="http://schemas.microsoft.com/office/drawing/2014/main" id="{8F43297C-D7A1-6E4E-D4FB-D434F1BF3E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909" y="4450772"/>
            <a:ext cx="4070942" cy="5143934"/>
          </a:xfrm>
          <a:prstGeom prst="rect">
            <a:avLst/>
          </a:prstGeom>
        </p:spPr>
      </p:pic>
      <p:pic>
        <p:nvPicPr>
          <p:cNvPr id="14" name="Picture 13">
            <a:extLst>
              <a:ext uri="{FF2B5EF4-FFF2-40B4-BE49-F238E27FC236}">
                <a16:creationId xmlns:a16="http://schemas.microsoft.com/office/drawing/2014/main" id="{E9D42795-1935-F819-D0A2-596452039D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60" y="19810604"/>
            <a:ext cx="10228606" cy="4940236"/>
          </a:xfrm>
          <a:prstGeom prst="rect">
            <a:avLst/>
          </a:prstGeom>
        </p:spPr>
      </p:pic>
      <p:pic>
        <p:nvPicPr>
          <p:cNvPr id="18" name="Picture 17">
            <a:extLst>
              <a:ext uri="{FF2B5EF4-FFF2-40B4-BE49-F238E27FC236}">
                <a16:creationId xmlns:a16="http://schemas.microsoft.com/office/drawing/2014/main" id="{FF6177D8-D86D-F055-02A6-F41ADE4405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148724" y="6922036"/>
            <a:ext cx="2208744" cy="2208744"/>
          </a:xfrm>
          <a:prstGeom prst="rect">
            <a:avLst/>
          </a:prstGeom>
        </p:spPr>
      </p:pic>
      <p:pic>
        <p:nvPicPr>
          <p:cNvPr id="22" name="Picture 21">
            <a:extLst>
              <a:ext uri="{FF2B5EF4-FFF2-40B4-BE49-F238E27FC236}">
                <a16:creationId xmlns:a16="http://schemas.microsoft.com/office/drawing/2014/main" id="{A12C6842-9788-0399-BD70-B8190C7F88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895912" y="7370516"/>
            <a:ext cx="2516516" cy="1591696"/>
          </a:xfrm>
          <a:prstGeom prst="rect">
            <a:avLst/>
          </a:prstGeom>
        </p:spPr>
      </p:pic>
      <p:pic>
        <p:nvPicPr>
          <p:cNvPr id="24" name="Picture 23">
            <a:extLst>
              <a:ext uri="{FF2B5EF4-FFF2-40B4-BE49-F238E27FC236}">
                <a16:creationId xmlns:a16="http://schemas.microsoft.com/office/drawing/2014/main" id="{7E1247A4-A926-F49B-D3E3-E0323D90E34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500" b="96667" l="4167" r="96667">
                        <a14:foregroundMark x1="48056" y1="833" x2="28056" y2="6667"/>
                        <a14:foregroundMark x1="28056" y1="6667" x2="22222" y2="10000"/>
                        <a14:foregroundMark x1="22222" y1="10000" x2="5556" y2="35000"/>
                        <a14:foregroundMark x1="29722" y1="8333" x2="36389" y2="4722"/>
                        <a14:foregroundMark x1="36389" y1="4722" x2="46111" y2="2778"/>
                        <a14:foregroundMark x1="46111" y1="2778" x2="47778" y2="2778"/>
                        <a14:foregroundMark x1="48611" y1="2500" x2="48611" y2="2500"/>
                        <a14:foregroundMark x1="48611" y1="2500" x2="56667" y2="3611"/>
                        <a14:foregroundMark x1="56667" y1="3611" x2="57500" y2="3889"/>
                        <a14:foregroundMark x1="58611" y1="3889" x2="62778" y2="5278"/>
                        <a14:foregroundMark x1="62778" y1="5278" x2="76389" y2="14167"/>
                        <a14:foregroundMark x1="81389" y1="18611" x2="93056" y2="31389"/>
                        <a14:foregroundMark x1="93056" y1="31389" x2="95278" y2="35556"/>
                        <a14:foregroundMark x1="95278" y1="35556" x2="95278" y2="37500"/>
                        <a14:foregroundMark x1="93611" y1="34167" x2="96944" y2="59167"/>
                        <a14:foregroundMark x1="96944" y1="59167" x2="93333" y2="69722"/>
                        <a14:foregroundMark x1="93333" y1="69722" x2="86667" y2="77222"/>
                        <a14:foregroundMark x1="86667" y1="77222" x2="84167" y2="78056"/>
                        <a14:foregroundMark x1="85556" y1="80556" x2="82778" y2="83333"/>
                        <a14:foregroundMark x1="82778" y1="83333" x2="64444" y2="92222"/>
                        <a14:foregroundMark x1="64444" y1="92222" x2="64167" y2="92222"/>
                        <a14:foregroundMark x1="10556" y1="24167" x2="9167" y2="27778"/>
                        <a14:foregroundMark x1="9167" y1="27778" x2="6667" y2="31944"/>
                        <a14:foregroundMark x1="6667" y1="31944" x2="4167" y2="46944"/>
                        <a14:foregroundMark x1="4167" y1="46944" x2="2500" y2="63333"/>
                        <a14:foregroundMark x1="2500" y1="63333" x2="6667" y2="65833"/>
                        <a14:foregroundMark x1="6667" y1="65833" x2="14167" y2="78889"/>
                        <a14:foregroundMark x1="14167" y1="78889" x2="28056" y2="92222"/>
                        <a14:foregroundMark x1="28056" y1="92222" x2="34444" y2="95000"/>
                        <a14:foregroundMark x1="34444" y1="95000" x2="52778" y2="96667"/>
                        <a14:foregroundMark x1="52778" y1="96667" x2="65833" y2="95000"/>
                        <a14:foregroundMark x1="33611" y1="31111" x2="33611" y2="31111"/>
                        <a14:foregroundMark x1="33611" y1="33333" x2="28889" y2="32500"/>
                        <a14:foregroundMark x1="28889" y1="32500" x2="32500" y2="29722"/>
                        <a14:foregroundMark x1="32500" y1="29722" x2="35000" y2="33056"/>
                        <a14:foregroundMark x1="35000" y1="33056" x2="35278" y2="34167"/>
                        <a14:foregroundMark x1="69167" y1="37500" x2="66389" y2="34444"/>
                        <a14:foregroundMark x1="66389" y1="34444" x2="68611" y2="31944"/>
                        <a14:foregroundMark x1="68611" y1="31944" x2="69444" y2="35833"/>
                        <a14:foregroundMark x1="69444" y1="35833" x2="69444" y2="35833"/>
                        <a14:foregroundMark x1="20000" y1="63611" x2="27500" y2="70833"/>
                        <a14:foregroundMark x1="27500" y1="70833" x2="30556" y2="75000"/>
                        <a14:foregroundMark x1="30556" y1="75000" x2="35000" y2="78056"/>
                        <a14:foregroundMark x1="35000" y1="78056" x2="41667" y2="80000"/>
                        <a14:foregroundMark x1="40000" y1="80000" x2="46389" y2="80556"/>
                        <a14:foregroundMark x1="46389" y1="80556" x2="50000" y2="81944"/>
                        <a14:foregroundMark x1="50000" y1="81944" x2="59167" y2="80556"/>
                        <a14:foregroundMark x1="59444" y1="80000" x2="63056" y2="77222"/>
                        <a14:foregroundMark x1="63056" y1="77222" x2="70833" y2="75833"/>
                        <a14:foregroundMark x1="70833" y1="75833" x2="75556" y2="70833"/>
                        <a14:foregroundMark x1="75556" y1="70833" x2="81111" y2="61667"/>
                        <a14:foregroundMark x1="81111" y1="61667" x2="81389" y2="61667"/>
                        <a14:backgroundMark x1="97500" y1="4722" x2="99722" y2="14167"/>
                        <a14:backgroundMark x1="99722" y1="14167" x2="99722" y2="14167"/>
                        <a14:backgroundMark x1="58056" y1="53611" x2="56111" y2="53333"/>
                        <a14:backgroundMark x1="53611" y1="52222" x2="52500" y2="51667"/>
                      </a14:backgroundRemoval>
                    </a14:imgEffect>
                  </a14:imgLayer>
                </a14:imgProps>
              </a:ext>
              <a:ext uri="{28A0092B-C50C-407E-A947-70E740481C1C}">
                <a14:useLocalDpi xmlns:a14="http://schemas.microsoft.com/office/drawing/2010/main" val="0"/>
              </a:ext>
            </a:extLst>
          </a:blip>
          <a:stretch>
            <a:fillRect/>
          </a:stretch>
        </p:blipFill>
        <p:spPr>
          <a:xfrm>
            <a:off x="41105659" y="7156494"/>
            <a:ext cx="1910294" cy="1910294"/>
          </a:xfrm>
          <a:prstGeom prst="rect">
            <a:avLst/>
          </a:prstGeom>
        </p:spPr>
      </p:pic>
      <p:sp>
        <p:nvSpPr>
          <p:cNvPr id="26" name="Freeform: Shape 25">
            <a:extLst>
              <a:ext uri="{FF2B5EF4-FFF2-40B4-BE49-F238E27FC236}">
                <a16:creationId xmlns:a16="http://schemas.microsoft.com/office/drawing/2014/main" id="{D9CBB1E8-5C95-3797-F733-3DF315343905}"/>
              </a:ext>
            </a:extLst>
          </p:cNvPr>
          <p:cNvSpPr/>
          <p:nvPr/>
        </p:nvSpPr>
        <p:spPr>
          <a:xfrm>
            <a:off x="35123718" y="7960659"/>
            <a:ext cx="1667435" cy="860612"/>
          </a:xfrm>
          <a:custGeom>
            <a:avLst/>
            <a:gdLst>
              <a:gd name="csX0" fmla="*/ 0 w 1667435"/>
              <a:gd name="csY0" fmla="*/ 0 h 860612"/>
              <a:gd name="csX1" fmla="*/ 484094 w 1667435"/>
              <a:gd name="csY1" fmla="*/ 53788 h 860612"/>
              <a:gd name="csX2" fmla="*/ 537882 w 1667435"/>
              <a:gd name="csY2" fmla="*/ 268941 h 860612"/>
              <a:gd name="csX3" fmla="*/ 484094 w 1667435"/>
              <a:gd name="csY3" fmla="*/ 860612 h 860612"/>
              <a:gd name="csX4" fmla="*/ 376517 w 1667435"/>
              <a:gd name="csY4" fmla="*/ 376517 h 860612"/>
              <a:gd name="csX5" fmla="*/ 537882 w 1667435"/>
              <a:gd name="csY5" fmla="*/ 268941 h 860612"/>
              <a:gd name="csX6" fmla="*/ 1237129 w 1667435"/>
              <a:gd name="csY6" fmla="*/ 215153 h 860612"/>
              <a:gd name="csX7" fmla="*/ 1452282 w 1667435"/>
              <a:gd name="csY7" fmla="*/ 161365 h 860612"/>
              <a:gd name="csX8" fmla="*/ 1237129 w 1667435"/>
              <a:gd name="csY8" fmla="*/ 53788 h 860612"/>
              <a:gd name="csX9" fmla="*/ 1667435 w 1667435"/>
              <a:gd name="csY9" fmla="*/ 107576 h 860612"/>
              <a:gd name="csX10" fmla="*/ 1613647 w 1667435"/>
              <a:gd name="csY10" fmla="*/ 268941 h 860612"/>
              <a:gd name="csX11" fmla="*/ 1506070 w 1667435"/>
              <a:gd name="csY11" fmla="*/ 376517 h 860612"/>
              <a:gd name="csX12" fmla="*/ 1452282 w 1667435"/>
              <a:gd name="csY12" fmla="*/ 484094 h 860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67435" h="860612">
                <a:moveTo>
                  <a:pt x="0" y="0"/>
                </a:moveTo>
                <a:cubicBezTo>
                  <a:pt x="161365" y="17929"/>
                  <a:pt x="338877" y="-18821"/>
                  <a:pt x="484094" y="53788"/>
                </a:cubicBezTo>
                <a:cubicBezTo>
                  <a:pt x="550214" y="86848"/>
                  <a:pt x="537882" y="195016"/>
                  <a:pt x="537882" y="268941"/>
                </a:cubicBezTo>
                <a:cubicBezTo>
                  <a:pt x="537882" y="466978"/>
                  <a:pt x="502023" y="663388"/>
                  <a:pt x="484094" y="860612"/>
                </a:cubicBezTo>
                <a:cubicBezTo>
                  <a:pt x="231904" y="776548"/>
                  <a:pt x="197632" y="823728"/>
                  <a:pt x="376517" y="376517"/>
                </a:cubicBezTo>
                <a:cubicBezTo>
                  <a:pt x="400526" y="316495"/>
                  <a:pt x="474344" y="280854"/>
                  <a:pt x="537882" y="268941"/>
                </a:cubicBezTo>
                <a:cubicBezTo>
                  <a:pt x="767649" y="225860"/>
                  <a:pt x="1004047" y="233082"/>
                  <a:pt x="1237129" y="215153"/>
                </a:cubicBezTo>
                <a:cubicBezTo>
                  <a:pt x="1308847" y="197224"/>
                  <a:pt x="1452282" y="235290"/>
                  <a:pt x="1452282" y="161365"/>
                </a:cubicBezTo>
                <a:cubicBezTo>
                  <a:pt x="1452282" y="81182"/>
                  <a:pt x="1159340" y="73235"/>
                  <a:pt x="1237129" y="53788"/>
                </a:cubicBezTo>
                <a:cubicBezTo>
                  <a:pt x="1377365" y="18729"/>
                  <a:pt x="1524000" y="89647"/>
                  <a:pt x="1667435" y="107576"/>
                </a:cubicBezTo>
                <a:cubicBezTo>
                  <a:pt x="1649506" y="161364"/>
                  <a:pt x="1642818" y="220323"/>
                  <a:pt x="1613647" y="268941"/>
                </a:cubicBezTo>
                <a:cubicBezTo>
                  <a:pt x="1587556" y="312426"/>
                  <a:pt x="1536497" y="335947"/>
                  <a:pt x="1506070" y="376517"/>
                </a:cubicBezTo>
                <a:cubicBezTo>
                  <a:pt x="1482015" y="408590"/>
                  <a:pt x="1470211" y="448235"/>
                  <a:pt x="1452282" y="484094"/>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28" name="Freeform: Shape 27">
            <a:extLst>
              <a:ext uri="{FF2B5EF4-FFF2-40B4-BE49-F238E27FC236}">
                <a16:creationId xmlns:a16="http://schemas.microsoft.com/office/drawing/2014/main" id="{F5C02572-27DE-FBF7-D317-59784845CCEE}"/>
              </a:ext>
            </a:extLst>
          </p:cNvPr>
          <p:cNvSpPr/>
          <p:nvPr/>
        </p:nvSpPr>
        <p:spPr>
          <a:xfrm>
            <a:off x="39334474" y="8007915"/>
            <a:ext cx="1667435" cy="860612"/>
          </a:xfrm>
          <a:custGeom>
            <a:avLst/>
            <a:gdLst>
              <a:gd name="csX0" fmla="*/ 0 w 1667435"/>
              <a:gd name="csY0" fmla="*/ 0 h 860612"/>
              <a:gd name="csX1" fmla="*/ 484094 w 1667435"/>
              <a:gd name="csY1" fmla="*/ 53788 h 860612"/>
              <a:gd name="csX2" fmla="*/ 537882 w 1667435"/>
              <a:gd name="csY2" fmla="*/ 268941 h 860612"/>
              <a:gd name="csX3" fmla="*/ 484094 w 1667435"/>
              <a:gd name="csY3" fmla="*/ 860612 h 860612"/>
              <a:gd name="csX4" fmla="*/ 376517 w 1667435"/>
              <a:gd name="csY4" fmla="*/ 376517 h 860612"/>
              <a:gd name="csX5" fmla="*/ 537882 w 1667435"/>
              <a:gd name="csY5" fmla="*/ 268941 h 860612"/>
              <a:gd name="csX6" fmla="*/ 1237129 w 1667435"/>
              <a:gd name="csY6" fmla="*/ 215153 h 860612"/>
              <a:gd name="csX7" fmla="*/ 1452282 w 1667435"/>
              <a:gd name="csY7" fmla="*/ 161365 h 860612"/>
              <a:gd name="csX8" fmla="*/ 1237129 w 1667435"/>
              <a:gd name="csY8" fmla="*/ 53788 h 860612"/>
              <a:gd name="csX9" fmla="*/ 1667435 w 1667435"/>
              <a:gd name="csY9" fmla="*/ 107576 h 860612"/>
              <a:gd name="csX10" fmla="*/ 1613647 w 1667435"/>
              <a:gd name="csY10" fmla="*/ 268941 h 860612"/>
              <a:gd name="csX11" fmla="*/ 1506070 w 1667435"/>
              <a:gd name="csY11" fmla="*/ 376517 h 860612"/>
              <a:gd name="csX12" fmla="*/ 1452282 w 1667435"/>
              <a:gd name="csY12" fmla="*/ 484094 h 860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667435" h="860612">
                <a:moveTo>
                  <a:pt x="0" y="0"/>
                </a:moveTo>
                <a:cubicBezTo>
                  <a:pt x="161365" y="17929"/>
                  <a:pt x="338877" y="-18821"/>
                  <a:pt x="484094" y="53788"/>
                </a:cubicBezTo>
                <a:cubicBezTo>
                  <a:pt x="550214" y="86848"/>
                  <a:pt x="537882" y="195016"/>
                  <a:pt x="537882" y="268941"/>
                </a:cubicBezTo>
                <a:cubicBezTo>
                  <a:pt x="537882" y="466978"/>
                  <a:pt x="502023" y="663388"/>
                  <a:pt x="484094" y="860612"/>
                </a:cubicBezTo>
                <a:cubicBezTo>
                  <a:pt x="231904" y="776548"/>
                  <a:pt x="197632" y="823728"/>
                  <a:pt x="376517" y="376517"/>
                </a:cubicBezTo>
                <a:cubicBezTo>
                  <a:pt x="400526" y="316495"/>
                  <a:pt x="474344" y="280854"/>
                  <a:pt x="537882" y="268941"/>
                </a:cubicBezTo>
                <a:cubicBezTo>
                  <a:pt x="767649" y="225860"/>
                  <a:pt x="1004047" y="233082"/>
                  <a:pt x="1237129" y="215153"/>
                </a:cubicBezTo>
                <a:cubicBezTo>
                  <a:pt x="1308847" y="197224"/>
                  <a:pt x="1452282" y="235290"/>
                  <a:pt x="1452282" y="161365"/>
                </a:cubicBezTo>
                <a:cubicBezTo>
                  <a:pt x="1452282" y="81182"/>
                  <a:pt x="1159340" y="73235"/>
                  <a:pt x="1237129" y="53788"/>
                </a:cubicBezTo>
                <a:cubicBezTo>
                  <a:pt x="1377365" y="18729"/>
                  <a:pt x="1524000" y="89647"/>
                  <a:pt x="1667435" y="107576"/>
                </a:cubicBezTo>
                <a:cubicBezTo>
                  <a:pt x="1649506" y="161364"/>
                  <a:pt x="1642818" y="220323"/>
                  <a:pt x="1613647" y="268941"/>
                </a:cubicBezTo>
                <a:cubicBezTo>
                  <a:pt x="1587556" y="312426"/>
                  <a:pt x="1536497" y="335947"/>
                  <a:pt x="1506070" y="376517"/>
                </a:cubicBezTo>
                <a:cubicBezTo>
                  <a:pt x="1482015" y="408590"/>
                  <a:pt x="1470211" y="448235"/>
                  <a:pt x="1452282" y="484094"/>
                </a:cubicBezTo>
              </a:path>
            </a:pathLst>
          </a:cu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30" name="Text Box 6">
            <a:extLst>
              <a:ext uri="{FF2B5EF4-FFF2-40B4-BE49-F238E27FC236}">
                <a16:creationId xmlns:a16="http://schemas.microsoft.com/office/drawing/2014/main" id="{0585A9AF-C0F4-A23A-728A-A0E1F55D4F83}"/>
              </a:ext>
            </a:extLst>
          </p:cNvPr>
          <p:cNvSpPr txBox="1">
            <a:spLocks noChangeArrowheads="1"/>
          </p:cNvSpPr>
          <p:nvPr/>
        </p:nvSpPr>
        <p:spPr bwMode="auto">
          <a:xfrm>
            <a:off x="11704637" y="22764204"/>
            <a:ext cx="10058400" cy="692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نمودار ۲ — ضرایب استانداردشده پیش‌بینی‌کننده‌های رضایت شغلی</a:t>
            </a:r>
            <a:endParaRPr kumimoji="0" lang="en-US" sz="36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pic>
        <p:nvPicPr>
          <p:cNvPr id="33" name="Picture 32">
            <a:extLst>
              <a:ext uri="{FF2B5EF4-FFF2-40B4-BE49-F238E27FC236}">
                <a16:creationId xmlns:a16="http://schemas.microsoft.com/office/drawing/2014/main" id="{506ECB2D-4152-A260-8758-08F0439D18C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164147" y="16147741"/>
            <a:ext cx="10132331" cy="6513641"/>
          </a:xfrm>
          <a:prstGeom prst="rect">
            <a:avLst/>
          </a:prstGeom>
        </p:spPr>
      </p:pic>
      <p:pic>
        <p:nvPicPr>
          <p:cNvPr id="35" name="Picture 34">
            <a:extLst>
              <a:ext uri="{FF2B5EF4-FFF2-40B4-BE49-F238E27FC236}">
                <a16:creationId xmlns:a16="http://schemas.microsoft.com/office/drawing/2014/main" id="{3A3056A0-B4C6-370C-D1FB-A67C3D0F813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376626" y="16147742"/>
            <a:ext cx="10144854" cy="6513640"/>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301</TotalTime>
  <Words>532</Words>
  <Application>Microsoft Office PowerPoint</Application>
  <PresentationFormat>Custom</PresentationFormat>
  <Paragraphs>23</Paragraphs>
  <Slides>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Aptos</vt:lpstr>
      <vt:lpstr>Arial</vt:lpstr>
      <vt:lpstr>B Zar</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Hp</cp:lastModifiedBy>
  <cp:revision>34</cp:revision>
  <dcterms:created xsi:type="dcterms:W3CDTF">2026-09-07T19:22:54Z</dcterms:created>
  <dcterms:modified xsi:type="dcterms:W3CDTF">2026-10-01T21:20:28Z</dcterms:modified>
</cp:coreProperties>
</file>