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0" d="100"/>
          <a:sy n="20" d="100"/>
        </p:scale>
        <p:origin x="88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fa-IR" sz="6000" b="1" dirty="0">
                <a:solidFill>
                  <a:schemeClr val="tx1"/>
                </a:solidFill>
                <a:latin typeface="Times New Roman" panose="02020603050405020304" pitchFamily="18" charset="0"/>
                <a:cs typeface="B Zar" panose="00000400000000000000" pitchFamily="2" charset="-78"/>
              </a:rPr>
              <a:t>نقش سلامت دیجیتال در ارتقای مراقبت‌های مامایی و خودمراقبتی زنان در دوران بارداری</a:t>
            </a:r>
            <a:endParaRPr lang="en-US" sz="6000" b="1" dirty="0">
              <a:solidFill>
                <a:schemeClr val="tx1"/>
              </a:solidFill>
              <a:latin typeface="Times New Roman" panose="02020603050405020304" pitchFamily="18" charset="0"/>
              <a:cs typeface="B Zar"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fa-IR" sz="5400" dirty="0">
                <a:solidFill>
                  <a:schemeClr val="accent1"/>
                </a:solidFill>
                <a:cs typeface="B Nazanin" panose="00000400000000000000" pitchFamily="2" charset="-78"/>
              </a:rPr>
              <a:t>عکس نویسنده</a:t>
            </a:r>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2831544"/>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زهراصادقی</a:t>
            </a:r>
          </a:p>
          <a:p>
            <a:pPr algn="ct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دانشجو مامایی، واحد نجف آباد،دانشگاه آزاد اسلامی،نجف آباد،ایران.مرکز تحقیقات توسعه علوم پرستاری و مامایی،واحد نجف آباد،</a:t>
            </a:r>
          </a:p>
          <a:p>
            <a:pPr algn="ct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دانشگاه آزاد اسلامی ،نجف آباد ایران .</a:t>
            </a:r>
          </a:p>
          <a:p>
            <a:pPr algn="ct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ایمیل: </a:t>
            </a:r>
            <a:r>
              <a:rPr lang="en-US" sz="4000" b="1" dirty="0">
                <a:solidFill>
                  <a:srgbClr val="000001"/>
                </a:solidFill>
                <a:latin typeface="Times New Roman" panose="02020603050405020304" pitchFamily="18" charset="0"/>
                <a:ea typeface="Open Sauce Bold"/>
                <a:cs typeface="B Zar" panose="00000400000000000000" pitchFamily="2" charset="-78"/>
                <a:sym typeface="Open Sauce Bold"/>
              </a:rPr>
              <a:t>zsadeqy8383@gamil.com</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634171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046988"/>
          </a:xfrm>
          <a:prstGeom prst="rect">
            <a:avLst/>
          </a:prstGeom>
          <a:noFill/>
        </p:spPr>
        <p:txBody>
          <a:bodyPr wrap="square" rtlCol="0">
            <a:spAutoFit/>
          </a:bodyPr>
          <a:lstStyle>
            <a:defPPr>
              <a:defRPr kern="1200"/>
            </a:defPPr>
          </a:lstStyle>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دوران بارداری با تغییرات جسمی، روانی و اجتماعی متعددی همراه است و دسترسی زنان به اطلاعات معتبر و ابزارهای مناسب خودمراقبتی می‌تواند در ارتقای سلامت مادر و جنین مؤثر باشد. گسترش فناوری‌های سلامت دیجیتال، از جمله اپلیکیشن‌های تلفن همراه، سلامت همراه و پزشکی از راه دور، فرصت‌های جدیدی را برای آموزش، پایش و پیگیری زنان باردار فراهم کرده است.</a:t>
            </a:r>
            <a:endParaRPr lang="en-US" sz="3200" dirty="0">
              <a:solidFill>
                <a:srgbClr val="000001"/>
              </a:solidFill>
              <a:latin typeface="Times New Roman"/>
              <a:cs typeface="B Zar" panose="00000400000000000000" pitchFamily="2" charset="-78"/>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3539430"/>
          </a:xfrm>
          <a:prstGeom prst="rect">
            <a:avLst/>
          </a:prstGeom>
          <a:noFill/>
        </p:spPr>
        <p:txBody>
          <a:bodyPr wrap="square" rtlCol="0">
            <a:spAutoFit/>
          </a:bodyPr>
          <a:lstStyle>
            <a:defPPr>
              <a:defRPr kern="1200"/>
            </a:defPPr>
          </a:lstStyle>
          <a:p>
            <a:pPr algn="just" rtl="1"/>
            <a:r>
              <a:rPr lang="fa-IR" sz="3200" dirty="0">
                <a:solidFill>
                  <a:srgbClr val="000001"/>
                </a:solidFill>
                <a:latin typeface="Times New Roman"/>
                <a:ea typeface="Times New Roman"/>
                <a:cs typeface="B Zar" panose="00000400000000000000" pitchFamily="2" charset="-78"/>
                <a:sym typeface="Times New Roman"/>
              </a:rPr>
              <a:t>سلامت دیجیتال می‌تواند به‌عنوان ابزاری مکمل در مراقبت‌های مامایی، آموزش و توانمندسازی زنان باردار و تقویت خودمراقبتی مورد استفاده قرار گیرد. با این حال، انتخاب و توسعه ابزارهای دیجیتال باید بر اساس شواهد علمی، نیازهای زنان، مشارکت متخصصان مامایی و پزشکی، قابلیت استفاده، حفظ حریم خصوصی و اعتبار اطلاعات انجام شود. ادغام هدفمند فناوری‌های دیجیتال با مراقبت‌های معمول مامایی می‌تواند زمینه دسترسی بهتر زنان به آموزش و پیگیری مراقبت‌های دوران بارداری را فراهم کند.</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1221983" y="18158678"/>
            <a:ext cx="31985141" cy="5555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1. فتحی‌فر ز، قربان‌زاده ف، سعیدی ز، فردوسی ر. مروری بر ویژگی‌های برنامه‌های کاربردی تلفن همراه برای خودمراقبتی خانم‌های باردار. تصویر سلامت. ۱۴۰۲؛۱۴(۲):۲۴۷-۲۵۹.</a:t>
            </a:r>
          </a:p>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2. قاضی‌سعیدی و همکاران. طراحی و توسعه سامانه خودمراقبتی دیابت بارداری مبتنی بر گوشی همراه. مجله تحقیقات بالینی در علوم پیراپزشکی. ۱۳۹۶؛۶(۲).</a:t>
            </a:r>
          </a:p>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3. یثربی‌نیا س، زینال‌زاده م، رضایی م. اثربخشی استفاده از تله‌مدیسین بر کنترل قند خون و عوارض مادر و پیامدهای نوزادی زنان مبتلا به دیابت بارداری در طی کووید-۱۹: یک مطالعه نیمه‌تجربی. مجله زنان مامایی و نازایی ایران. ۱۴۰۲؛۲۶(۵).</a:t>
            </a:r>
          </a:p>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4. سپهری م، فتحی م، طاهرخانی ن، خشا ر. شناسایی نقش‌آفرینان شبکه خودمدیریتی دیابت بارداری مبتنی بر سلامت همراه (بر پایه تحلیل شبکه‌های اجتماعی). پیاورد سلامت. ۱۴۰۴؛۱۹(۱).</a:t>
            </a:r>
          </a:p>
          <a:p>
            <a:pPr algn="just" rtl="1"/>
            <a:endParaRPr lang="fa-IR" sz="3200" dirty="0">
              <a:latin typeface="Times New Roman" panose="02020603050405020304" pitchFamily="18" charset="0"/>
              <a:ea typeface="Open Sans" panose="020B0606030504020204" pitchFamily="34" charset="0"/>
              <a:cs typeface="B Zar" panose="00000400000000000000" pitchFamily="2" charset="-78"/>
            </a:endParaRPr>
          </a:p>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5. </a:t>
            </a:r>
            <a:r>
              <a:rPr lang="en-US" sz="3200" dirty="0">
                <a:latin typeface="Times New Roman" panose="02020603050405020304" pitchFamily="18" charset="0"/>
                <a:ea typeface="Open Sans" panose="020B0606030504020204" pitchFamily="34" charset="0"/>
                <a:cs typeface="B Zar" panose="00000400000000000000" pitchFamily="2" charset="-78"/>
              </a:rPr>
              <a:t>Frid G, Bogaert K, Chen KT. Mobile Health Apps for Pregnant Women: Systematic Search, Evaluation, and Analysis of Features. J Med Internet Res. 2021;23(10):e25667. doi:10.2196/25667. </a:t>
            </a:r>
          </a:p>
          <a:p>
            <a:pPr algn="just" rtl="1"/>
            <a:r>
              <a:rPr lang="en-US" sz="3200" dirty="0">
                <a:latin typeface="Times New Roman" panose="02020603050405020304" pitchFamily="18" charset="0"/>
                <a:ea typeface="Open Sans" panose="020B0606030504020204" pitchFamily="34" charset="0"/>
                <a:cs typeface="B Zar" panose="00000400000000000000" pitchFamily="2" charset="-78"/>
              </a:rPr>
              <a:t>6. </a:t>
            </a:r>
            <a:r>
              <a:rPr lang="en-US" sz="3200" dirty="0" err="1">
                <a:latin typeface="Times New Roman" panose="02020603050405020304" pitchFamily="18" charset="0"/>
                <a:ea typeface="Open Sans" panose="020B0606030504020204" pitchFamily="34" charset="0"/>
                <a:cs typeface="B Zar" panose="00000400000000000000" pitchFamily="2" charset="-78"/>
              </a:rPr>
              <a:t>Overdijkink</a:t>
            </a:r>
            <a:r>
              <a:rPr lang="en-US" sz="3200" dirty="0">
                <a:latin typeface="Times New Roman" panose="02020603050405020304" pitchFamily="18" charset="0"/>
                <a:ea typeface="Open Sans" panose="020B0606030504020204" pitchFamily="34" charset="0"/>
                <a:cs typeface="B Zar" panose="00000400000000000000" pitchFamily="2" charset="-78"/>
              </a:rPr>
              <a:t> SB, Velu AV, Rosman AN, van Beukering MD, Kok M, Steegers-Theunissen RPM. The Usability and Effectiveness of Mobile Health Technology-Based Lifestyle and Medical Intervention Apps Supporting Health Care During Pregnancy: Systematic Review. JMIR </a:t>
            </a:r>
            <a:r>
              <a:rPr lang="en-US" sz="3200" dirty="0" err="1">
                <a:latin typeface="Times New Roman" panose="02020603050405020304" pitchFamily="18" charset="0"/>
                <a:ea typeface="Open Sans" panose="020B0606030504020204" pitchFamily="34" charset="0"/>
                <a:cs typeface="B Zar" panose="00000400000000000000" pitchFamily="2" charset="-78"/>
              </a:rPr>
              <a:t>Mhealth</a:t>
            </a:r>
            <a:r>
              <a:rPr lang="en-US" sz="3200" dirty="0">
                <a:latin typeface="Times New Roman" panose="02020603050405020304" pitchFamily="18" charset="0"/>
                <a:ea typeface="Open Sans" panose="020B0606030504020204" pitchFamily="34" charset="0"/>
                <a:cs typeface="B Zar" panose="00000400000000000000" pitchFamily="2" charset="-78"/>
              </a:rPr>
              <a:t> </a:t>
            </a:r>
            <a:r>
              <a:rPr lang="en-US" sz="3200" dirty="0" err="1">
                <a:latin typeface="Times New Roman" panose="02020603050405020304" pitchFamily="18" charset="0"/>
                <a:ea typeface="Open Sans" panose="020B0606030504020204" pitchFamily="34" charset="0"/>
                <a:cs typeface="B Zar" panose="00000400000000000000" pitchFamily="2" charset="-78"/>
              </a:rPr>
              <a:t>Uhealth</a:t>
            </a:r>
            <a:r>
              <a:rPr lang="en-US" sz="3200" dirty="0">
                <a:latin typeface="Times New Roman" panose="02020603050405020304" pitchFamily="18" charset="0"/>
                <a:ea typeface="Open Sans" panose="020B0606030504020204" pitchFamily="34" charset="0"/>
                <a:cs typeface="B Zar" panose="00000400000000000000" pitchFamily="2" charset="-78"/>
              </a:rPr>
              <a:t>. 2018;6(4):e109. doi:10.2196/mhealth.8834. </a:t>
            </a:r>
          </a:p>
          <a:p>
            <a:pPr algn="just" rtl="1"/>
            <a:r>
              <a:rPr lang="en-US" sz="3200" dirty="0">
                <a:latin typeface="Times New Roman" panose="02020603050405020304" pitchFamily="18" charset="0"/>
                <a:ea typeface="Open Sans" panose="020B0606030504020204" pitchFamily="34" charset="0"/>
                <a:cs typeface="B Zar" panose="00000400000000000000" pitchFamily="2" charset="-78"/>
              </a:rPr>
              <a:t>7. Nissen M, Huang SY, Jäger KM, Flaucher M, </a:t>
            </a:r>
            <a:r>
              <a:rPr lang="en-US" sz="3200" dirty="0" err="1">
                <a:latin typeface="Times New Roman" panose="02020603050405020304" pitchFamily="18" charset="0"/>
                <a:ea typeface="Open Sans" panose="020B0606030504020204" pitchFamily="34" charset="0"/>
                <a:cs typeface="B Zar" panose="00000400000000000000" pitchFamily="2" charset="-78"/>
              </a:rPr>
              <a:t>Titzmann</a:t>
            </a:r>
            <a:r>
              <a:rPr lang="en-US" sz="3200" dirty="0">
                <a:latin typeface="Times New Roman" panose="02020603050405020304" pitchFamily="18" charset="0"/>
                <a:ea typeface="Open Sans" panose="020B0606030504020204" pitchFamily="34" charset="0"/>
                <a:cs typeface="B Zar" panose="00000400000000000000" pitchFamily="2" charset="-78"/>
              </a:rPr>
              <a:t> A, </a:t>
            </a:r>
            <a:r>
              <a:rPr lang="en-US" sz="3200" dirty="0" err="1">
                <a:latin typeface="Times New Roman" panose="02020603050405020304" pitchFamily="18" charset="0"/>
                <a:ea typeface="Open Sans" panose="020B0606030504020204" pitchFamily="34" charset="0"/>
                <a:cs typeface="B Zar" panose="00000400000000000000" pitchFamily="2" charset="-78"/>
              </a:rPr>
              <a:t>Bleher</a:t>
            </a:r>
            <a:r>
              <a:rPr lang="en-US" sz="3200" dirty="0">
                <a:latin typeface="Times New Roman" panose="02020603050405020304" pitchFamily="18" charset="0"/>
                <a:ea typeface="Open Sans" panose="020B0606030504020204" pitchFamily="34" charset="0"/>
                <a:cs typeface="B Zar" panose="00000400000000000000" pitchFamily="2" charset="-78"/>
              </a:rPr>
              <a:t> H, Pontones CA, Huebner H, </a:t>
            </a:r>
            <a:r>
              <a:rPr lang="en-US" sz="3200" dirty="0" err="1">
                <a:latin typeface="Times New Roman" panose="02020603050405020304" pitchFamily="18" charset="0"/>
                <a:ea typeface="Open Sans" panose="020B0606030504020204" pitchFamily="34" charset="0"/>
                <a:cs typeface="B Zar" panose="00000400000000000000" pitchFamily="2" charset="-78"/>
              </a:rPr>
              <a:t>Danzberger</a:t>
            </a:r>
            <a:r>
              <a:rPr lang="en-US" sz="3200" dirty="0">
                <a:latin typeface="Times New Roman" panose="02020603050405020304" pitchFamily="18" charset="0"/>
                <a:ea typeface="Open Sans" panose="020B0606030504020204" pitchFamily="34" charset="0"/>
                <a:cs typeface="B Zar" panose="00000400000000000000" pitchFamily="2" charset="-78"/>
              </a:rPr>
              <a:t> N, Fasching PA, </a:t>
            </a:r>
            <a:r>
              <a:rPr lang="en-US" sz="3200" dirty="0" err="1">
                <a:latin typeface="Times New Roman" panose="02020603050405020304" pitchFamily="18" charset="0"/>
                <a:ea typeface="Open Sans" panose="020B0606030504020204" pitchFamily="34" charset="0"/>
                <a:cs typeface="B Zar" panose="00000400000000000000" pitchFamily="2" charset="-78"/>
              </a:rPr>
              <a:t>Eskofier</a:t>
            </a:r>
            <a:r>
              <a:rPr lang="en-US" sz="3200" dirty="0">
                <a:latin typeface="Times New Roman" panose="02020603050405020304" pitchFamily="18" charset="0"/>
                <a:ea typeface="Open Sans" panose="020B0606030504020204" pitchFamily="34" charset="0"/>
                <a:cs typeface="B Zar" panose="00000400000000000000" pitchFamily="2" charset="-78"/>
              </a:rPr>
              <a:t> BM, Leutheuser H. Smartphone pregnancy apps: systematic analysis of features, scientific guidance, commercialization, and user perception. BMC Pregnancy Childbirth. 2024;24:782. doi:10.1186/s12884-024-06959-1.</a:t>
            </a:r>
          </a:p>
          <a:p>
            <a:pPr algn="just" rtl="1"/>
            <a:r>
              <a:rPr lang="en-US" sz="3200" dirty="0">
                <a:latin typeface="Times New Roman" panose="02020603050405020304" pitchFamily="18" charset="0"/>
                <a:ea typeface="Open Sans" panose="020B0606030504020204" pitchFamily="34" charset="0"/>
                <a:cs typeface="B Zar" panose="00000400000000000000" pitchFamily="2" charset="-78"/>
              </a:rPr>
              <a:t>8. Hsieh MF, Slavin V, Huang MZ, Wang HH, Hsieh HF. mHealth use during pregnancy: A systematic review. Int J </a:t>
            </a:r>
            <a:r>
              <a:rPr lang="en-US" sz="3200" dirty="0" err="1">
                <a:latin typeface="Times New Roman" panose="02020603050405020304" pitchFamily="18" charset="0"/>
                <a:ea typeface="Open Sans" panose="020B0606030504020204" pitchFamily="34" charset="0"/>
                <a:cs typeface="B Zar" panose="00000400000000000000" pitchFamily="2" charset="-78"/>
              </a:rPr>
              <a:t>Gynecol</a:t>
            </a:r>
            <a:r>
              <a:rPr lang="en-US" sz="3200" dirty="0">
                <a:latin typeface="Times New Roman" panose="02020603050405020304" pitchFamily="18" charset="0"/>
                <a:ea typeface="Open Sans" panose="020B0606030504020204" pitchFamily="34" charset="0"/>
                <a:cs typeface="B Zar" panose="00000400000000000000" pitchFamily="2" charset="-78"/>
              </a:rPr>
              <a:t> Obstet. 2025;171(1):124-130. doi:10.1002/ijgo.70205.</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4570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ea typeface="Times New Roman"/>
                <a:cs typeface="B Zar" panose="00000400000000000000" pitchFamily="2" charset="-78"/>
                <a:sym typeface="Times New Roman"/>
              </a:rPr>
              <a:t>این مطالعه به‌صورت مروری انجام شد و ۸ مقاله مرتبط، شامل ۴ مقاله فارسی و ۴ مقاله انگلیسی، مورد بررسی قرار گرفتند. مطالعات فارسی شامل پژوهش‌هایی درباره ویژگی‌های اپلیکیشن‌های تلفن همراه برای خودمراقبتی زنان باردار، طراحی سامانه خودمراقبتی دیابت بارداری مبتنی بر گوشی همراه، اثربخشی تله‌مدیسین در زنان مبتلا به دیابت بارداری و نقش‌آفرینان شبکه‌های خودمدیریتی دیابت بارداری مبتنی بر سلامت همراه بودند. مطالعات انگلیسی نیز شواهد مربوط به اپلیکیشن‌های سلامت مادران، کاربرد فناوری‌های همراه در مراقبت دوران بارداری، قابلیت استفاده و اثربخشی اپلیکیشن‌ها و کاربرد سلامت دیجیتال در مراقبت‌های دوران بارداری را بررسی کرده بودند.</a:t>
            </a:r>
            <a:endParaRPr lang="en-US" sz="3200" dirty="0">
              <a:solidFill>
                <a:srgbClr val="000001"/>
              </a:solidFill>
              <a:latin typeface="Times New Roman"/>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2079705" y="11247938"/>
            <a:ext cx="20002573"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ea typeface="Times New Roman"/>
                <a:cs typeface="B Zar" panose="00000400000000000000" pitchFamily="2" charset="-78"/>
                <a:sym typeface="Times New Roman"/>
              </a:rPr>
              <a:t>: بررسی مطالعات نشان داد فناوری‌های سلامت دیجیتال می‌توانند با فراهم‌کردن آموزش، یادآوری، پایش علائم و شاخص‌های سلامت، پیگیری مراقبت‌ها و ارتباط با ارائه‌دهندگان خدمات سلامت، از خودمراقبتی زنان باردار حمایت کنند. در مطالعات فارسی، اپلیکیشن‌های بارداری امکاناتی مانند پیگیری سن بارداری، رشد جنین، حرکات جنین و انقباضات، کنترل وزن، فشارخون و ارائه اطلاعات تغذیه‌ای را فراهم می‌کردند. همچنین استفاده از سامانه‌های مبتنی بر تلفن همراه و تله‌مدیسین در زنان مبتلا به دیابت بارداری با بهبود برخی شاخص‌های کنترل قند خون و پیامدهای مادر و نوزاد همراه بود. در مطالعات انگلیسی نیز شواهد نشان دادند که مداخلات </a:t>
            </a:r>
            <a:r>
              <a:rPr lang="en-US" sz="3200" dirty="0">
                <a:solidFill>
                  <a:srgbClr val="000001"/>
                </a:solidFill>
                <a:latin typeface="Times New Roman"/>
                <a:ea typeface="Times New Roman"/>
                <a:cs typeface="B Zar" panose="00000400000000000000" pitchFamily="2" charset="-78"/>
                <a:sym typeface="Times New Roman"/>
              </a:rPr>
              <a:t>mHealth </a:t>
            </a:r>
            <a:r>
              <a:rPr lang="fa-IR" sz="3200" dirty="0">
                <a:solidFill>
                  <a:srgbClr val="000001"/>
                </a:solidFill>
                <a:latin typeface="Times New Roman"/>
                <a:ea typeface="Times New Roman"/>
                <a:cs typeface="B Zar" panose="00000400000000000000" pitchFamily="2" charset="-78"/>
                <a:sym typeface="Times New Roman"/>
              </a:rPr>
              <a:t>می‌توانند در آموزش سلامت، تغییر رفتار، مدیریت وزن بارداری، فعالیت بدنی، مراقبت‌های پزشکی و استفاده از خدمات مراقبت دوران بارداری نقش داشته باشند. با این حال، کیفیت و کامل‌بودن محتوای اپلیکیشن‌ها یکسان نیست و برخی برنامه‌ها فاقد شواهد علمی کافی، مشارکت متخصصان سلامت یا اطلاعات جامع هستند.</a:t>
            </a:r>
            <a:endParaRPr lang="en-US" sz="3200" dirty="0">
              <a:solidFill>
                <a:srgbClr val="000001"/>
              </a:solidFill>
              <a:latin typeface="Times New Roman"/>
              <a:cs typeface="B Zar" panose="00000400000000000000" pitchFamily="2" charset="-78"/>
            </a:endParaRPr>
          </a:p>
        </p:txBody>
      </p:sp>
      <p:pic>
        <p:nvPicPr>
          <p:cNvPr id="4" name="Picture 3">
            <a:extLst>
              <a:ext uri="{FF2B5EF4-FFF2-40B4-BE49-F238E27FC236}">
                <a16:creationId xmlns:a16="http://schemas.microsoft.com/office/drawing/2014/main" id="{D820C1F9-B73F-9313-E85B-8C18D04A1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328" y="4382596"/>
            <a:ext cx="2859135" cy="3810000"/>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207</TotalTime>
  <Words>843</Words>
  <Application>Microsoft Office PowerPoint</Application>
  <PresentationFormat>Custom</PresentationFormat>
  <Paragraphs>25</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AFRA</cp:lastModifiedBy>
  <cp:revision>32</cp:revision>
  <dcterms:created xsi:type="dcterms:W3CDTF">2026-09-07T19:22:54Z</dcterms:created>
  <dcterms:modified xsi:type="dcterms:W3CDTF">2026-10-12T19:02:07Z</dcterms:modified>
</cp:coreProperties>
</file>