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f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000" y="4750000"/>
            <a:ext cx="33000000" cy="20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60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طراحی مفهومی محصول خانگی نوین مبتنی بر اصول مراقبت حمایتی و تسکینی برای ارتقاء آرامش و امید در بانوان شاغل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Code:1516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000000" y="7000000"/>
            <a:ext cx="35000000" cy="23000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spcBef>
                <a:spcPts val="0"/>
              </a:spcBef>
              <a:spcAft>
                <a:spcPts val="600"/>
              </a:spcAft>
              <a:buNone/>
            </a:pPr>
            <a:r>
              <a:rPr lang="fa-IR" sz="40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مریم شیروی (1)*، شادی خیراندیش (2)</a:t>
            </a:r>
          </a:p>
          <a:p>
            <a:pPr marL="0" indent="0" algn="ctr" rtl="1">
              <a:spcBef>
                <a:spcPts val="0"/>
              </a:spcBef>
              <a:spcAft>
                <a:spcPts val="20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(1) دانش‌آموخته کارشناسی ارشد طراحی صنعتی، گروه طراحی صنعتی، دانشکده هنر، دانشگاه الزهرا، تهران، ایران</a:t>
            </a:r>
          </a:p>
          <a:p>
            <a:pPr marL="0" indent="0" algn="ctr" rtl="1">
              <a:spcBef>
                <a:spcPts val="0"/>
              </a:spcBef>
              <a:spcAft>
                <a:spcPts val="20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(2) استادیار گروه طراحی صنعتی، دانشکده هنر، دانشگاه الزهرا، تهران، ایران</a:t>
            </a:r>
          </a:p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* نویسنده مسئول: 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maryamshiravi76@gmail.com</a:t>
            </a:r>
            <a:endParaRPr lang="fa-IR" sz="3200" b="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9000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73000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150000"/>
            <a:ext cx="9601200" cy="65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«نورام» با ترکیب نور، صدا و رایحه‌ی قابل‌تنظیم، اصول حمایت، آسایش، اختیار و فردمحوری را به ویژگی‌های ملموس محصول تبدیل می‌کند.</a:t>
            </a:r>
          </a:p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با ایجاد مرحله گذار میان کار و استراحت، زمینه‌ای برای تجربه آرامش فراهم می‌شود.</a:t>
            </a:r>
          </a:p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«نورام» محصولی غیرپزشکی است؛ 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افزایش امید، کاهش اضطراب و بهبود خواب فرضیه‌های مطالعات آینده‌اند، نه نتایج اثبات‌شده.</a:t>
            </a:r>
          </a:p>
          <a:p>
            <a:pPr marL="640080" indent="-640080" algn="just" rtl="1">
              <a:spcBef>
                <a:spcPts val="0"/>
              </a:spcBef>
              <a:spcAft>
                <a:spcPts val="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گام بعد: ساخت نمونه اولیه و مطالعه تجربی با ابزارهای معتبر.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150000"/>
            <a:ext cx="9857035" cy="56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بانوان شاغل به‌دلیل نقش‌های هم‌زمان شغلی، خانوادگی و فردی، فرصت محدودی برای بازیابی روانی پس از کار دارند [1].</a:t>
            </a:r>
          </a:p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خانه می‌تواند فضایی برای توقف و بازگشت به آرامش باشد.</a:t>
            </a:r>
          </a:p>
          <a:p>
            <a:pPr marL="640080" indent="-640080" algn="just" rtl="1">
              <a:spcBef>
                <a:spcPts val="0"/>
              </a:spcBef>
              <a:spcAft>
                <a:spcPts val="9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اصول مراقبت حمایتی و تسکینی (حمایت، آسایش، اختیار، توجه به ترجیحات فردی) تنها منبع الهام طراحی است، نه روشی درمانی [3].</a:t>
            </a:r>
          </a:p>
          <a:p>
            <a:pPr marL="640080" indent="-640080" algn="just" rtl="1">
              <a:spcBef>
                <a:spcPts val="0"/>
              </a:spcBef>
              <a:spcAft>
                <a:spcPts val="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هدف: 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ارائه مفهوم یک محصول خانگی برای آرامش و زمینه‌سازی تجربه امید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300000"/>
            <a:ext cx="9729118" cy="700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spcBef>
                <a:spcPts val="0"/>
              </a:spcBef>
              <a:spcAft>
                <a:spcPts val="60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پژوهش کاربردی و طراحی‌محور [2]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150000"/>
            <a:ext cx="10058400" cy="3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 rtl="1">
              <a:spcBef>
                <a:spcPts val="0"/>
              </a:spcBef>
              <a:spcAft>
                <a:spcPts val="600"/>
              </a:spcAft>
              <a:buNone/>
            </a:pPr>
            <a:r>
              <a:rPr lang="fa-IR" sz="36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یافته‌های پژوهش پایه</a:t>
            </a:r>
          </a:p>
          <a:p>
            <a:pPr marL="640080" indent="-640080" algn="just" rtl="1">
              <a:spcBef>
                <a:spcPts val="0"/>
              </a:spcBef>
              <a:spcAft>
                <a:spcPts val="7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نور کنترل‌شده، رنگ‌های ملایم، فرم آرام، سهولت استفاده و هماهنگی با فضای خانه در تجربه مطلوب کاربران مهم بودند [2].</a:t>
            </a:r>
          </a:p>
          <a:p>
            <a:pPr marL="640080" indent="-640080" algn="just" rtl="1">
              <a:spcBef>
                <a:spcPts val="0"/>
              </a:spcBef>
              <a:spcAft>
                <a:spcPts val="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محصول خانگی می‌تواند از یک وسیله کاربردی به عنصری در تجربه آرامش تبدیل شود.</a:t>
            </a:r>
          </a:p>
        </p:txBody>
      </p:sp>
      <p:sp>
        <p:nvSpPr>
          <p:cNvPr id="2" name="Rectangle 1"/>
          <p:cNvSpPr/>
          <p:nvPr/>
        </p:nvSpPr>
        <p:spPr>
          <a:xfrm>
            <a:off x="239989" y="18950000"/>
            <a:ext cx="9764078" cy="421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70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1. Muis M, et al. Multiple role conflicts and work stress on the work performance of female employees. Gac Sanit. 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2021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;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35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(S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1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):S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90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-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33</a:t>
            </a: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.</a:t>
            </a:r>
          </a:p>
          <a:p>
            <a:pPr marL="0" indent="0" algn="l" rtl="0">
              <a:spcBef>
                <a:spcPts val="0"/>
              </a:spcBef>
              <a:spcAft>
                <a:spcPts val="70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2. Shiravi M. Designing a home product to enhance the sense of relaxation in working women [master’s thesis]. Alzahra University; 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2025</a:t>
            </a:r>
            <a:endParaRPr lang="fa-IR" sz="3200" b="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</a:endParaRPr>
          </a:p>
          <a:p>
            <a:pPr marL="0" indent="0" algn="l" rtl="0">
              <a:spcBef>
                <a:spcPts val="0"/>
              </a:spcBef>
              <a:spcAft>
                <a:spcPts val="70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3. World Health Organization. Palliative care [Internet]. Geneva: WHO; </a:t>
            </a:r>
            <a:r>
              <a:rPr lang="en-US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2020</a:t>
            </a:r>
            <a:endParaRPr lang="fa-IR" sz="3200" b="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</a:endParaRPr>
          </a:p>
        </p:txBody>
      </p:sp>
      <p:sp>
        <p:nvSpPr>
          <p:cNvPr id="301" name="GA کار"/>
          <p:cNvSpPr/>
          <p:nvPr/>
        </p:nvSpPr>
        <p:spPr>
          <a:xfrm>
            <a:off x="36500000" y="5600000"/>
            <a:ext cx="5200000" cy="700000"/>
          </a:xfrm>
          <a:prstGeom prst="roundRect">
            <a:avLst>
              <a:gd name="adj" fmla="val 30000"/>
            </a:avLst>
          </a:prstGeom>
          <a:solidFill>
            <a:srgbClr val="E4E9EF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3A4A5C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پایان ساعت کار</a:t>
            </a:r>
          </a:p>
        </p:txBody>
      </p:sp>
      <p:sp>
        <p:nvSpPr>
          <p:cNvPr id="302" name="GA پیکان 1"/>
          <p:cNvSpPr/>
          <p:nvPr/>
        </p:nvSpPr>
        <p:spPr>
          <a:xfrm>
            <a:off x="38900000" y="6320000"/>
            <a:ext cx="400000" cy="270000"/>
          </a:xfrm>
          <a:prstGeom prst="downArrow">
            <a:avLst/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endParaRPr lang="fa-IR" sz="3200"/>
          </a:p>
        </p:txBody>
      </p:sp>
      <p:sp>
        <p:nvSpPr>
          <p:cNvPr id="303" name="GA نورام"/>
          <p:cNvSpPr/>
          <p:nvPr/>
        </p:nvSpPr>
        <p:spPr>
          <a:xfrm>
            <a:off x="36500000" y="6620000"/>
            <a:ext cx="5200000" cy="1300000"/>
          </a:xfrm>
          <a:prstGeom prst="roundRect">
            <a:avLst>
              <a:gd name="adj" fmla="val 18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نورام</a:t>
            </a:r>
          </a:p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نور · صدا · رایحه</a:t>
            </a:r>
          </a:p>
        </p:txBody>
      </p:sp>
      <p:sp>
        <p:nvSpPr>
          <p:cNvPr id="304" name="GA پیکان 2"/>
          <p:cNvSpPr/>
          <p:nvPr/>
        </p:nvSpPr>
        <p:spPr>
          <a:xfrm>
            <a:off x="38900000" y="7950000"/>
            <a:ext cx="400000" cy="270000"/>
          </a:xfrm>
          <a:prstGeom prst="downArrow">
            <a:avLst/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endParaRPr lang="fa-IR" sz="3200"/>
          </a:p>
        </p:txBody>
      </p:sp>
      <p:sp>
        <p:nvSpPr>
          <p:cNvPr id="305" name="GA آرامش"/>
          <p:cNvSpPr/>
          <p:nvPr/>
        </p:nvSpPr>
        <p:spPr>
          <a:xfrm>
            <a:off x="36500000" y="8250000"/>
            <a:ext cx="5200000" cy="700000"/>
          </a:xfrm>
          <a:prstGeom prst="roundRect">
            <a:avLst>
              <a:gd name="adj" fmla="val 30000"/>
            </a:avLst>
          </a:prstGeom>
          <a:solidFill>
            <a:srgbClr val="DCEEFC"/>
          </a:solidFill>
          <a:ln w="25400">
            <a:solidFill>
              <a:srgbClr val="0384E9"/>
            </a:solidFill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مکث و آرامش</a:t>
            </a:r>
          </a:p>
        </p:txBody>
      </p:sp>
      <p:sp>
        <p:nvSpPr>
          <p:cNvPr id="306" name="الماس کشف"/>
          <p:cNvSpPr/>
          <p:nvPr/>
        </p:nvSpPr>
        <p:spPr>
          <a:xfrm>
            <a:off x="40866374" y="19200000"/>
            <a:ext cx="2250000" cy="820000"/>
          </a:xfrm>
          <a:prstGeom prst="roundRect">
            <a:avLst>
              <a:gd name="adj" fmla="val 30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کشف</a:t>
            </a:r>
          </a:p>
        </p:txBody>
      </p:sp>
      <p:sp>
        <p:nvSpPr>
          <p:cNvPr id="307" name="الماس تعریف"/>
          <p:cNvSpPr/>
          <p:nvPr/>
        </p:nvSpPr>
        <p:spPr>
          <a:xfrm>
            <a:off x="38416374" y="19200000"/>
            <a:ext cx="2250000" cy="820000"/>
          </a:xfrm>
          <a:prstGeom prst="roundRect">
            <a:avLst>
              <a:gd name="adj" fmla="val 30000"/>
            </a:avLst>
          </a:prstGeom>
          <a:solidFill>
            <a:srgbClr val="2E96EE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تعریف</a:t>
            </a:r>
          </a:p>
        </p:txBody>
      </p:sp>
      <p:sp>
        <p:nvSpPr>
          <p:cNvPr id="308" name="الماس توسعه"/>
          <p:cNvSpPr/>
          <p:nvPr/>
        </p:nvSpPr>
        <p:spPr>
          <a:xfrm>
            <a:off x="35966374" y="19200000"/>
            <a:ext cx="2250000" cy="820000"/>
          </a:xfrm>
          <a:prstGeom prst="roundRect">
            <a:avLst>
              <a:gd name="adj" fmla="val 30000"/>
            </a:avLst>
          </a:prstGeom>
          <a:solidFill>
            <a:srgbClr val="5AAEF1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توسعه</a:t>
            </a:r>
          </a:p>
        </p:txBody>
      </p:sp>
      <p:sp>
        <p:nvSpPr>
          <p:cNvPr id="309" name="الماس ارائه"/>
          <p:cNvSpPr/>
          <p:nvPr/>
        </p:nvSpPr>
        <p:spPr>
          <a:xfrm>
            <a:off x="33516374" y="19200000"/>
            <a:ext cx="2250000" cy="820000"/>
          </a:xfrm>
          <a:prstGeom prst="roundRect">
            <a:avLst>
              <a:gd name="adj" fmla="val 30000"/>
            </a:avLst>
          </a:prstGeom>
          <a:solidFill>
            <a:srgbClr val="86C4F4"/>
          </a:solidFill>
          <a:ln>
            <a:noFill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ارائه</a:t>
            </a:r>
          </a:p>
        </p:txBody>
      </p:sp>
      <p:sp>
        <p:nvSpPr>
          <p:cNvPr id="310" name="روش ها 2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20250000"/>
            <a:ext cx="9729118" cy="3700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0080" indent="-640080" algn="just" rtl="1">
              <a:spcBef>
                <a:spcPts val="0"/>
              </a:spcBef>
              <a:spcAft>
                <a:spcPts val="7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مدل الماس دوقلو: مطالعه کتابخانه‌ای و میدانی، سه مفهوم اولیه و انتخاب آباژور رومیزی [2]</a:t>
            </a:r>
          </a:p>
          <a:p>
            <a:pPr marL="640080" indent="-640080" algn="just" rtl="1">
              <a:spcBef>
                <a:spcPts val="0"/>
              </a:spcBef>
              <a:spcAft>
                <a:spcPts val="70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ارزیابی نمونه اولیه توسط ۸ بانوی شاغل [2]</a:t>
            </a:r>
          </a:p>
          <a:p>
            <a:pPr marL="640080" indent="-640080" algn="just" rtl="1">
              <a:spcBef>
                <a:spcPts val="0"/>
              </a:spcBef>
              <a:spcAft>
                <a:spcPts val="0"/>
              </a:spcAft>
              <a:buClr>
                <a:srgbClr val="0384E9"/>
              </a:buClr>
              <a:buFont typeface="Arial"/>
              <a:buChar char="•"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بازخوانی یافته‌ها با چهار اصل مراقبتی و تبدیل آن‌ها به مفهوم «نورام»</a:t>
            </a:r>
          </a:p>
        </p:txBody>
      </p:sp>
      <p:graphicFrame>
        <p:nvGraphicFramePr>
          <p:cNvPr id="311" name="جدول 1"/>
          <p:cNvGraphicFramePr>
            <a:graphicFrameLocks noGrp="1"/>
          </p:cNvGraphicFramePr>
          <p:nvPr/>
        </p:nvGraphicFramePr>
        <p:xfrm>
          <a:off x="22023878" y="15700000"/>
          <a:ext cx="10058400" cy="5500000"/>
        </p:xfrm>
        <a:graphic>
          <a:graphicData uri="http://schemas.openxmlformats.org/drawingml/2006/table">
            <a:tbl>
              <a:tblPr rtl="1" firstRow="1"/>
              <a:tblGrid>
                <a:gridCol w="2715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9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0000"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اصل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0384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معیار طراحی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0384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ویژگی محصول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038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000"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حمایت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سادگی و پیش‌بینی‌پذیری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حالت‌های آماده، حداقل تعامل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000"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آسایش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کیفیت حسی مناسب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نور ملایم، صدای طبیعت، فرم آرام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000"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اختیار کاربر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امکان تنظیم محرک‌ها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تنظیم دستی نور، صدا و بو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0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0000"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1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ترجیحات فردی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شخصی‌سازی تجربه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a-IR" sz="3200" b="0" dirty="0">
                          <a:solidFill>
                            <a:srgbClr val="000001"/>
                          </a:solidFill>
                          <a:latin typeface="Times New Roman"/>
                          <a:ea typeface="Times New Roman"/>
                          <a:cs typeface="B Zar" panose="00000400000000000000" pitchFamily="2" charset="-78"/>
                        </a:rPr>
                        <a:t>انتخاب صدا، حالت نور و رایحه</a:t>
                      </a:r>
                    </a:p>
                  </a:txBody>
                  <a:tcPr anchor="ctr">
                    <a:lnL w="12700">
                      <a:solidFill>
                        <a:srgbClr val="B9D8F5"/>
                      </a:solidFill>
                    </a:lnL>
                    <a:lnR w="12700">
                      <a:solidFill>
                        <a:srgbClr val="B9D8F5"/>
                      </a:solidFill>
                    </a:lnR>
                    <a:lnT w="12700">
                      <a:solidFill>
                        <a:srgbClr val="B9D8F5"/>
                      </a:solidFill>
                    </a:lnT>
                    <a:lnB w="12700">
                      <a:solidFill>
                        <a:srgbClr val="B9D8F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2" name="عنوان جدول"/>
          <p:cNvSpPr/>
          <p:nvPr/>
        </p:nvSpPr>
        <p:spPr>
          <a:xfrm>
            <a:off x="22023878" y="14940000"/>
            <a:ext cx="100584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45720" rtlCol="1" anchor="b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جدول ۱. اصول مراقبتی و ویژگی‌های محصول</a:t>
            </a:r>
          </a:p>
        </p:txBody>
      </p:sp>
      <p:sp>
        <p:nvSpPr>
          <p:cNvPr id="313" name="جای تصویر نمونه اولیه"/>
          <p:cNvSpPr/>
          <p:nvPr/>
        </p:nvSpPr>
        <p:spPr>
          <a:xfrm>
            <a:off x="22023878" y="21650000"/>
            <a:ext cx="10058400" cy="2350000"/>
          </a:xfrm>
          <a:prstGeom prst="roundRect">
            <a:avLst>
              <a:gd name="adj" fmla="val 6000"/>
            </a:avLst>
          </a:prstGeom>
          <a:solidFill>
            <a:srgbClr val="F4F9FE"/>
          </a:solidFill>
          <a:ln w="25400">
            <a:solidFill>
              <a:srgbClr val="0384E9"/>
            </a:solidFill>
            <a:prstDash val="dash"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fa-IR" sz="3200" b="0" dirty="0">
              <a:solidFill>
                <a:srgbClr val="5B7A99"/>
              </a:solidFill>
              <a:latin typeface="Times New Roman"/>
              <a:ea typeface="Times New Roman"/>
              <a:cs typeface="B Zar" panose="00000400000000000000" pitchFamily="2" charset="-78"/>
            </a:endParaRPr>
          </a:p>
        </p:txBody>
      </p:sp>
      <p:sp>
        <p:nvSpPr>
          <p:cNvPr id="314" name="عنوان نورام"/>
          <p:cNvSpPr/>
          <p:nvPr/>
        </p:nvSpPr>
        <p:spPr>
          <a:xfrm>
            <a:off x="11221983" y="11150000"/>
            <a:ext cx="10300000" cy="1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مفهوم پیشنهادی: «نورام»</a:t>
            </a:r>
          </a:p>
        </p:txBody>
      </p:sp>
      <p:sp>
        <p:nvSpPr>
          <p:cNvPr id="315" name="کارت سامانه نورپردازی"/>
          <p:cNvSpPr/>
          <p:nvPr/>
        </p:nvSpPr>
        <p:spPr>
          <a:xfrm>
            <a:off x="11221983" y="12300000"/>
            <a:ext cx="10300000" cy="1650000"/>
          </a:xfrm>
          <a:prstGeom prst="roundRect">
            <a:avLst>
              <a:gd name="adj" fmla="val 12000"/>
            </a:avLst>
          </a:prstGeom>
          <a:solidFill>
            <a:srgbClr val="DCEEFC"/>
          </a:solidFill>
          <a:ln>
            <a:noFill/>
          </a:ln>
        </p:spPr>
        <p:txBody>
          <a:bodyPr wrap="square" lIns="150000" tIns="45720" rIns="1600000" bIns="45720" rtlCol="1" anchor="ctr">
            <a:noAutofit/>
          </a:bodyPr>
          <a:lstStyle/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سامانه نورپردازی</a:t>
            </a: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نور LED با شدت و حالت قابل‌تنظیم</a:t>
            </a:r>
          </a:p>
        </p:txBody>
      </p:sp>
      <p:sp>
        <p:nvSpPr>
          <p:cNvPr id="316" name="شماره ۱"/>
          <p:cNvSpPr/>
          <p:nvPr/>
        </p:nvSpPr>
        <p:spPr>
          <a:xfrm>
            <a:off x="20071983" y="12575000"/>
            <a:ext cx="1100000" cy="1100000"/>
          </a:xfrm>
          <a:prstGeom prst="ellipse">
            <a:avLst/>
          </a:prstGeom>
          <a:solidFill>
            <a:srgbClr val="0384E9"/>
          </a:solidFill>
          <a:ln>
            <a:noFill/>
          </a:ln>
        </p:spPr>
        <p:txBody>
          <a:bodyPr wrap="square" lIns="0" tIns="0" rIns="0" bIns="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۱</a:t>
            </a:r>
          </a:p>
        </p:txBody>
      </p:sp>
      <p:sp>
        <p:nvSpPr>
          <p:cNvPr id="317" name="کارت سامانه صوتی"/>
          <p:cNvSpPr/>
          <p:nvPr/>
        </p:nvSpPr>
        <p:spPr>
          <a:xfrm>
            <a:off x="11221983" y="14200000"/>
            <a:ext cx="10300000" cy="1650000"/>
          </a:xfrm>
          <a:prstGeom prst="roundRect">
            <a:avLst>
              <a:gd name="adj" fmla="val 12000"/>
            </a:avLst>
          </a:prstGeom>
          <a:solidFill>
            <a:srgbClr val="DCEEFC"/>
          </a:solidFill>
          <a:ln>
            <a:noFill/>
          </a:ln>
        </p:spPr>
        <p:txBody>
          <a:bodyPr wrap="square" lIns="150000" tIns="45720" rIns="1600000" bIns="45720" rtlCol="1" anchor="ctr">
            <a:noAutofit/>
          </a:bodyPr>
          <a:lstStyle/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سامانه صوتی</a:t>
            </a: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صداهای آرام طبیعت</a:t>
            </a:r>
          </a:p>
        </p:txBody>
      </p:sp>
      <p:sp>
        <p:nvSpPr>
          <p:cNvPr id="318" name="شماره ۲"/>
          <p:cNvSpPr/>
          <p:nvPr/>
        </p:nvSpPr>
        <p:spPr>
          <a:xfrm>
            <a:off x="20071983" y="14475000"/>
            <a:ext cx="1100000" cy="1100000"/>
          </a:xfrm>
          <a:prstGeom prst="ellipse">
            <a:avLst/>
          </a:prstGeom>
          <a:solidFill>
            <a:srgbClr val="0384E9"/>
          </a:solidFill>
          <a:ln>
            <a:noFill/>
          </a:ln>
        </p:spPr>
        <p:txBody>
          <a:bodyPr wrap="square" lIns="0" tIns="0" rIns="0" bIns="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۲</a:t>
            </a:r>
          </a:p>
        </p:txBody>
      </p:sp>
      <p:sp>
        <p:nvSpPr>
          <p:cNvPr id="319" name="کارت واحد محرک بویایی"/>
          <p:cNvSpPr/>
          <p:nvPr/>
        </p:nvSpPr>
        <p:spPr>
          <a:xfrm>
            <a:off x="11221983" y="16100000"/>
            <a:ext cx="10300000" cy="1650000"/>
          </a:xfrm>
          <a:prstGeom prst="roundRect">
            <a:avLst>
              <a:gd name="adj" fmla="val 12000"/>
            </a:avLst>
          </a:prstGeom>
          <a:solidFill>
            <a:srgbClr val="DCEEFC"/>
          </a:solidFill>
          <a:ln>
            <a:noFill/>
          </a:ln>
        </p:spPr>
        <p:txBody>
          <a:bodyPr wrap="square" lIns="150000" tIns="45720" rIns="1600000" bIns="45720" rtlCol="1" anchor="ctr">
            <a:noAutofit/>
          </a:bodyPr>
          <a:lstStyle/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واحد محرک بویایی</a:t>
            </a: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رایحه به انتخاب و ترجیح کاربر</a:t>
            </a:r>
          </a:p>
        </p:txBody>
      </p:sp>
      <p:sp>
        <p:nvSpPr>
          <p:cNvPr id="320" name="شماره ۳"/>
          <p:cNvSpPr/>
          <p:nvPr/>
        </p:nvSpPr>
        <p:spPr>
          <a:xfrm>
            <a:off x="20071983" y="16375000"/>
            <a:ext cx="1100000" cy="1100000"/>
          </a:xfrm>
          <a:prstGeom prst="ellipse">
            <a:avLst/>
          </a:prstGeom>
          <a:solidFill>
            <a:srgbClr val="0384E9"/>
          </a:solidFill>
          <a:ln>
            <a:noFill/>
          </a:ln>
        </p:spPr>
        <p:txBody>
          <a:bodyPr wrap="square" lIns="0" tIns="0" rIns="0" bIns="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solidFill>
                  <a:srgbClr val="FFFFF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۳</a:t>
            </a:r>
          </a:p>
        </p:txBody>
      </p:sp>
      <p:sp>
        <p:nvSpPr>
          <p:cNvPr id="321" name="عنوان حالت‌ها"/>
          <p:cNvSpPr/>
          <p:nvPr/>
        </p:nvSpPr>
        <p:spPr>
          <a:xfrm>
            <a:off x="11221983" y="18100000"/>
            <a:ext cx="103000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سه حالت اصلی؛ با امکان تنظیم دستی</a:t>
            </a:r>
          </a:p>
        </p:txBody>
      </p:sp>
      <p:sp>
        <p:nvSpPr>
          <p:cNvPr id="322" name="حالت بازگشت از کار"/>
          <p:cNvSpPr/>
          <p:nvPr/>
        </p:nvSpPr>
        <p:spPr>
          <a:xfrm>
            <a:off x="18188649" y="18820000"/>
            <a:ext cx="3333333" cy="850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0384E9"/>
            </a:solidFill>
          </a:ln>
        </p:spPr>
        <p:txBody>
          <a:bodyPr wrap="square" lIns="45720" tIns="45720" rIns="4572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بازگشت از کار</a:t>
            </a:r>
          </a:p>
        </p:txBody>
      </p:sp>
      <p:sp>
        <p:nvSpPr>
          <p:cNvPr id="323" name="حالت آرامش"/>
          <p:cNvSpPr/>
          <p:nvPr/>
        </p:nvSpPr>
        <p:spPr>
          <a:xfrm>
            <a:off x="14705316" y="18820000"/>
            <a:ext cx="3333333" cy="850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0384E9"/>
            </a:solidFill>
          </a:ln>
        </p:spPr>
        <p:txBody>
          <a:bodyPr wrap="square" lIns="45720" tIns="45720" rIns="4572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آرامش</a:t>
            </a:r>
          </a:p>
        </p:txBody>
      </p:sp>
      <p:sp>
        <p:nvSpPr>
          <p:cNvPr id="324" name="حالت آمادگی خواب"/>
          <p:cNvSpPr/>
          <p:nvPr/>
        </p:nvSpPr>
        <p:spPr>
          <a:xfrm>
            <a:off x="11221983" y="18820000"/>
            <a:ext cx="3333333" cy="850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0384E9"/>
            </a:solidFill>
          </a:ln>
        </p:spPr>
        <p:txBody>
          <a:bodyPr wrap="square" lIns="45720" tIns="45720" rIns="4572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0B3C6F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آمادگی خواب</a:t>
            </a:r>
          </a:p>
        </p:txBody>
      </p:sp>
      <p:sp>
        <p:nvSpPr>
          <p:cNvPr id="325" name="جای تصویر نورام"/>
          <p:cNvSpPr/>
          <p:nvPr/>
        </p:nvSpPr>
        <p:spPr>
          <a:xfrm>
            <a:off x="11221983" y="19970000"/>
            <a:ext cx="10300000" cy="4030000"/>
          </a:xfrm>
          <a:prstGeom prst="roundRect">
            <a:avLst>
              <a:gd name="adj" fmla="val 6000"/>
            </a:avLst>
          </a:prstGeom>
          <a:solidFill>
            <a:srgbClr val="F4F9FE"/>
          </a:solidFill>
          <a:ln w="25400">
            <a:solidFill>
              <a:srgbClr val="0384E9"/>
            </a:solidFill>
            <a:prstDash val="dash"/>
          </a:ln>
        </p:spPr>
        <p:txBody>
          <a:bodyPr wrap="square" lIns="91440" tIns="45720" rIns="91440" bIns="45720" rtlCol="1" anchor="ctr">
            <a:noAutofit/>
          </a:bodyPr>
          <a:lstStyle/>
          <a:p>
            <a:pPr mar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fa-IR" sz="3200" b="0" dirty="0">
              <a:solidFill>
                <a:srgbClr val="5B7A99"/>
              </a:solidFill>
              <a:latin typeface="Times New Roman"/>
              <a:ea typeface="Times New Roman"/>
              <a:cs typeface="B Za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E686EC-1D98-1066-B033-C411BCA3F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067" y="21850690"/>
            <a:ext cx="5036021" cy="20993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5A3397-0412-55BE-6DBF-BABD0DBC2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267" y="20250000"/>
            <a:ext cx="9679030" cy="35523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0F4AFF-7354-247D-EE6F-F464780F0C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9" t="2822" r="16479" b="44426"/>
          <a:stretch>
            <a:fillRect/>
          </a:stretch>
        </p:blipFill>
        <p:spPr>
          <a:xfrm>
            <a:off x="2500000" y="6206128"/>
            <a:ext cx="2999014" cy="342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537</Words>
  <Application>Microsoft Office PowerPoint</Application>
  <PresentationFormat>Custom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mary shi</cp:lastModifiedBy>
  <cp:revision>36</cp:revision>
  <dcterms:created xsi:type="dcterms:W3CDTF">2026-09-07T19:22:54Z</dcterms:created>
  <dcterms:modified xsi:type="dcterms:W3CDTF">2026-10-10T21:50:50Z</dcterms:modified>
</cp:coreProperties>
</file>